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81" r:id="rId3"/>
    <p:sldId id="282" r:id="rId4"/>
    <p:sldId id="280" r:id="rId5"/>
    <p:sldId id="268" r:id="rId6"/>
    <p:sldId id="283" r:id="rId7"/>
    <p:sldId id="284" r:id="rId8"/>
    <p:sldId id="257" r:id="rId9"/>
    <p:sldId id="258" r:id="rId10"/>
    <p:sldId id="274" r:id="rId11"/>
    <p:sldId id="285" r:id="rId12"/>
    <p:sldId id="289" r:id="rId13"/>
    <p:sldId id="265" r:id="rId14"/>
    <p:sldId id="266" r:id="rId15"/>
    <p:sldId id="277" r:id="rId16"/>
    <p:sldId id="270" r:id="rId17"/>
    <p:sldId id="278" r:id="rId18"/>
    <p:sldId id="271" r:id="rId19"/>
    <p:sldId id="272" r:id="rId20"/>
    <p:sldId id="286" r:id="rId21"/>
    <p:sldId id="260" r:id="rId22"/>
    <p:sldId id="273" r:id="rId23"/>
    <p:sldId id="288" r:id="rId24"/>
    <p:sldId id="279" r:id="rId25"/>
    <p:sldId id="275" r:id="rId26"/>
    <p:sldId id="276" r:id="rId27"/>
    <p:sldId id="287" r:id="rId28"/>
    <p:sldId id="269" r:id="rId29"/>
    <p:sldId id="261" r:id="rId30"/>
    <p:sldId id="267" r:id="rId31"/>
    <p:sldId id="262" r:id="rId32"/>
    <p:sldId id="263" r:id="rId33"/>
    <p:sldId id="259"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D1D"/>
    <a:srgbClr val="FF5353"/>
    <a:srgbClr val="FF6D6D"/>
    <a:srgbClr val="5B9BD5"/>
    <a:srgbClr val="FFFF00"/>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0" autoAdjust="0"/>
    <p:restoredTop sz="77005" autoAdjust="0"/>
  </p:normalViewPr>
  <p:slideViewPr>
    <p:cSldViewPr snapToGrid="0">
      <p:cViewPr varScale="1">
        <p:scale>
          <a:sx n="78" d="100"/>
          <a:sy n="78" d="100"/>
        </p:scale>
        <p:origin x="3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A921A-0FEC-46C2-975D-E7C8CA96BE94}" type="doc">
      <dgm:prSet loTypeId="urn:microsoft.com/office/officeart/2005/8/layout/cycle7" loCatId="cycle" qsTypeId="urn:microsoft.com/office/officeart/2005/8/quickstyle/simple1" qsCatId="simple" csTypeId="urn:microsoft.com/office/officeart/2005/8/colors/colorful1" csCatId="colorful" phldr="1"/>
      <dgm:spPr/>
      <dgm:t>
        <a:bodyPr/>
        <a:lstStyle/>
        <a:p>
          <a:endParaRPr kumimoji="1" lang="ja-JP" altLang="en-US"/>
        </a:p>
      </dgm:t>
    </dgm:pt>
    <dgm:pt modelId="{3272912E-BD25-49FA-9058-5A1E1ACC6DFC}">
      <dgm:prSet phldrT="[テキスト]"/>
      <dgm:spPr/>
      <dgm:t>
        <a:bodyPr/>
        <a:lstStyle/>
        <a:p>
          <a:r>
            <a:rPr kumimoji="1" lang="ja-JP" altLang="en-US" dirty="0"/>
            <a:t>電圧</a:t>
          </a:r>
        </a:p>
      </dgm:t>
    </dgm:pt>
    <dgm:pt modelId="{9E0E7726-8FF6-4F0E-9A00-0FFCF00194E3}" type="parTrans" cxnId="{599F7897-1D3B-4C8F-9A75-EB6840D7C07A}">
      <dgm:prSet/>
      <dgm:spPr/>
      <dgm:t>
        <a:bodyPr/>
        <a:lstStyle/>
        <a:p>
          <a:endParaRPr kumimoji="1" lang="ja-JP" altLang="en-US"/>
        </a:p>
      </dgm:t>
    </dgm:pt>
    <dgm:pt modelId="{CF781231-FF27-4FF2-87AB-6D1E2540504B}" type="sibTrans" cxnId="{599F7897-1D3B-4C8F-9A75-EB6840D7C07A}">
      <dgm:prSet/>
      <dgm:spPr/>
      <dgm:t>
        <a:bodyPr/>
        <a:lstStyle/>
        <a:p>
          <a:endParaRPr kumimoji="1" lang="ja-JP" altLang="en-US"/>
        </a:p>
      </dgm:t>
    </dgm:pt>
    <dgm:pt modelId="{081372E1-32FB-4C04-A7FD-76D3546B1D4B}">
      <dgm:prSet phldrT="[テキスト]"/>
      <dgm:spPr/>
      <dgm:t>
        <a:bodyPr/>
        <a:lstStyle/>
        <a:p>
          <a:r>
            <a:rPr kumimoji="1" lang="ja-JP" altLang="en-US" dirty="0"/>
            <a:t>電流</a:t>
          </a:r>
        </a:p>
      </dgm:t>
    </dgm:pt>
    <dgm:pt modelId="{440AF0CF-36FF-45E0-B655-4F6E9F4E7AE1}" type="parTrans" cxnId="{9DB97B4D-4B5E-4A9C-885C-CDC2A3094992}">
      <dgm:prSet/>
      <dgm:spPr/>
      <dgm:t>
        <a:bodyPr/>
        <a:lstStyle/>
        <a:p>
          <a:endParaRPr kumimoji="1" lang="ja-JP" altLang="en-US"/>
        </a:p>
      </dgm:t>
    </dgm:pt>
    <dgm:pt modelId="{21713D16-9D84-4720-9AF7-66EECF46DC5C}" type="sibTrans" cxnId="{9DB97B4D-4B5E-4A9C-885C-CDC2A3094992}">
      <dgm:prSet/>
      <dgm:spPr/>
      <dgm:t>
        <a:bodyPr/>
        <a:lstStyle/>
        <a:p>
          <a:endParaRPr kumimoji="1" lang="ja-JP" altLang="en-US"/>
        </a:p>
      </dgm:t>
    </dgm:pt>
    <dgm:pt modelId="{E36DCAF2-FC7B-408A-90CD-1D48935F9ABF}">
      <dgm:prSet phldrT="[テキスト]"/>
      <dgm:spPr/>
      <dgm:t>
        <a:bodyPr/>
        <a:lstStyle/>
        <a:p>
          <a:r>
            <a:rPr kumimoji="1" lang="ja-JP" altLang="en-US" dirty="0"/>
            <a:t>回転数</a:t>
          </a:r>
        </a:p>
      </dgm:t>
    </dgm:pt>
    <dgm:pt modelId="{A83E64F9-6920-47CD-AE76-7E5A179D773D}" type="parTrans" cxnId="{9C246BF4-2D2A-4AC3-94EE-8FE6B066067E}">
      <dgm:prSet/>
      <dgm:spPr/>
      <dgm:t>
        <a:bodyPr/>
        <a:lstStyle/>
        <a:p>
          <a:endParaRPr kumimoji="1" lang="ja-JP" altLang="en-US"/>
        </a:p>
      </dgm:t>
    </dgm:pt>
    <dgm:pt modelId="{61C28BEB-5F12-4A64-AF49-7A574A822EC9}" type="sibTrans" cxnId="{9C246BF4-2D2A-4AC3-94EE-8FE6B066067E}">
      <dgm:prSet/>
      <dgm:spPr/>
      <dgm:t>
        <a:bodyPr/>
        <a:lstStyle/>
        <a:p>
          <a:endParaRPr kumimoji="1" lang="ja-JP" altLang="en-US"/>
        </a:p>
      </dgm:t>
    </dgm:pt>
    <dgm:pt modelId="{F14635E0-3748-41BC-B732-0E4EF0E763A4}" type="pres">
      <dgm:prSet presAssocID="{46AA921A-0FEC-46C2-975D-E7C8CA96BE94}" presName="Name0" presStyleCnt="0">
        <dgm:presLayoutVars>
          <dgm:dir/>
          <dgm:resizeHandles val="exact"/>
        </dgm:presLayoutVars>
      </dgm:prSet>
      <dgm:spPr/>
    </dgm:pt>
    <dgm:pt modelId="{3431ECAC-F471-4D7E-9A71-81A9B34A0EDB}" type="pres">
      <dgm:prSet presAssocID="{3272912E-BD25-49FA-9058-5A1E1ACC6DFC}" presName="node" presStyleLbl="node1" presStyleIdx="0" presStyleCnt="3" custScaleX="114238" custScaleY="149292">
        <dgm:presLayoutVars>
          <dgm:bulletEnabled val="1"/>
        </dgm:presLayoutVars>
      </dgm:prSet>
      <dgm:spPr/>
    </dgm:pt>
    <dgm:pt modelId="{937C763B-5F88-4E80-A55C-36391068179D}" type="pres">
      <dgm:prSet presAssocID="{CF781231-FF27-4FF2-87AB-6D1E2540504B}" presName="sibTrans" presStyleLbl="sibTrans2D1" presStyleIdx="0" presStyleCnt="3"/>
      <dgm:spPr/>
    </dgm:pt>
    <dgm:pt modelId="{6365991F-55F8-4D44-B72E-CCEC3458DC5A}" type="pres">
      <dgm:prSet presAssocID="{CF781231-FF27-4FF2-87AB-6D1E2540504B}" presName="connectorText" presStyleLbl="sibTrans2D1" presStyleIdx="0" presStyleCnt="3"/>
      <dgm:spPr/>
    </dgm:pt>
    <dgm:pt modelId="{0FE4F0C1-7CCE-436C-BEEF-7F8583A47560}" type="pres">
      <dgm:prSet presAssocID="{E36DCAF2-FC7B-408A-90CD-1D48935F9ABF}" presName="node" presStyleLbl="node1" presStyleIdx="1" presStyleCnt="3" custScaleX="124537" custScaleY="160764">
        <dgm:presLayoutVars>
          <dgm:bulletEnabled val="1"/>
        </dgm:presLayoutVars>
      </dgm:prSet>
      <dgm:spPr/>
    </dgm:pt>
    <dgm:pt modelId="{60135B46-630C-46A9-AE6A-C6858F42A37D}" type="pres">
      <dgm:prSet presAssocID="{61C28BEB-5F12-4A64-AF49-7A574A822EC9}" presName="sibTrans" presStyleLbl="sibTrans2D1" presStyleIdx="1" presStyleCnt="3"/>
      <dgm:spPr/>
    </dgm:pt>
    <dgm:pt modelId="{D46D4878-3F96-4D92-80F3-B3A79EFACEFF}" type="pres">
      <dgm:prSet presAssocID="{61C28BEB-5F12-4A64-AF49-7A574A822EC9}" presName="connectorText" presStyleLbl="sibTrans2D1" presStyleIdx="1" presStyleCnt="3"/>
      <dgm:spPr/>
    </dgm:pt>
    <dgm:pt modelId="{138DC134-6756-46E7-8813-20EA1DC1B557}" type="pres">
      <dgm:prSet presAssocID="{081372E1-32FB-4C04-A7FD-76D3546B1D4B}" presName="node" presStyleLbl="node1" presStyleIdx="2" presStyleCnt="3" custScaleX="126537" custScaleY="149434">
        <dgm:presLayoutVars>
          <dgm:bulletEnabled val="1"/>
        </dgm:presLayoutVars>
      </dgm:prSet>
      <dgm:spPr/>
    </dgm:pt>
    <dgm:pt modelId="{EE127471-6D69-412B-A874-1F11D377E832}" type="pres">
      <dgm:prSet presAssocID="{21713D16-9D84-4720-9AF7-66EECF46DC5C}" presName="sibTrans" presStyleLbl="sibTrans2D1" presStyleIdx="2" presStyleCnt="3"/>
      <dgm:spPr/>
    </dgm:pt>
    <dgm:pt modelId="{10EC0126-7E99-42BB-B545-F36CEC253370}" type="pres">
      <dgm:prSet presAssocID="{21713D16-9D84-4720-9AF7-66EECF46DC5C}" presName="connectorText" presStyleLbl="sibTrans2D1" presStyleIdx="2" presStyleCnt="3"/>
      <dgm:spPr/>
    </dgm:pt>
  </dgm:ptLst>
  <dgm:cxnLst>
    <dgm:cxn modelId="{9C246BF4-2D2A-4AC3-94EE-8FE6B066067E}" srcId="{46AA921A-0FEC-46C2-975D-E7C8CA96BE94}" destId="{E36DCAF2-FC7B-408A-90CD-1D48935F9ABF}" srcOrd="1" destOrd="0" parTransId="{A83E64F9-6920-47CD-AE76-7E5A179D773D}" sibTransId="{61C28BEB-5F12-4A64-AF49-7A574A822EC9}"/>
    <dgm:cxn modelId="{5851EC50-DB04-4585-84F2-06319BBDFAAC}" type="presOf" srcId="{CF781231-FF27-4FF2-87AB-6D1E2540504B}" destId="{937C763B-5F88-4E80-A55C-36391068179D}" srcOrd="0" destOrd="0" presId="urn:microsoft.com/office/officeart/2005/8/layout/cycle7"/>
    <dgm:cxn modelId="{9DB97B4D-4B5E-4A9C-885C-CDC2A3094992}" srcId="{46AA921A-0FEC-46C2-975D-E7C8CA96BE94}" destId="{081372E1-32FB-4C04-A7FD-76D3546B1D4B}" srcOrd="2" destOrd="0" parTransId="{440AF0CF-36FF-45E0-B655-4F6E9F4E7AE1}" sibTransId="{21713D16-9D84-4720-9AF7-66EECF46DC5C}"/>
    <dgm:cxn modelId="{35EB34EE-AC47-41F2-8170-C111574DD334}" type="presOf" srcId="{081372E1-32FB-4C04-A7FD-76D3546B1D4B}" destId="{138DC134-6756-46E7-8813-20EA1DC1B557}" srcOrd="0" destOrd="0" presId="urn:microsoft.com/office/officeart/2005/8/layout/cycle7"/>
    <dgm:cxn modelId="{599F7897-1D3B-4C8F-9A75-EB6840D7C07A}" srcId="{46AA921A-0FEC-46C2-975D-E7C8CA96BE94}" destId="{3272912E-BD25-49FA-9058-5A1E1ACC6DFC}" srcOrd="0" destOrd="0" parTransId="{9E0E7726-8FF6-4F0E-9A00-0FFCF00194E3}" sibTransId="{CF781231-FF27-4FF2-87AB-6D1E2540504B}"/>
    <dgm:cxn modelId="{689B0694-4BB8-487E-B350-CD62168B3ACB}" type="presOf" srcId="{21713D16-9D84-4720-9AF7-66EECF46DC5C}" destId="{EE127471-6D69-412B-A874-1F11D377E832}" srcOrd="0" destOrd="0" presId="urn:microsoft.com/office/officeart/2005/8/layout/cycle7"/>
    <dgm:cxn modelId="{F4A469E5-E0DD-4DD8-83AE-62C3320FC10E}" type="presOf" srcId="{61C28BEB-5F12-4A64-AF49-7A574A822EC9}" destId="{D46D4878-3F96-4D92-80F3-B3A79EFACEFF}" srcOrd="1" destOrd="0" presId="urn:microsoft.com/office/officeart/2005/8/layout/cycle7"/>
    <dgm:cxn modelId="{FAEDEDD8-8B96-4D51-85F5-29292C7B95B6}" type="presOf" srcId="{3272912E-BD25-49FA-9058-5A1E1ACC6DFC}" destId="{3431ECAC-F471-4D7E-9A71-81A9B34A0EDB}" srcOrd="0" destOrd="0" presId="urn:microsoft.com/office/officeart/2005/8/layout/cycle7"/>
    <dgm:cxn modelId="{1E81244F-D3F5-416C-A45B-0AE5036948BA}" type="presOf" srcId="{CF781231-FF27-4FF2-87AB-6D1E2540504B}" destId="{6365991F-55F8-4D44-B72E-CCEC3458DC5A}" srcOrd="1" destOrd="0" presId="urn:microsoft.com/office/officeart/2005/8/layout/cycle7"/>
    <dgm:cxn modelId="{70AA467D-6B5C-4066-BCB7-FF72081AD5D5}" type="presOf" srcId="{46AA921A-0FEC-46C2-975D-E7C8CA96BE94}" destId="{F14635E0-3748-41BC-B732-0E4EF0E763A4}" srcOrd="0" destOrd="0" presId="urn:microsoft.com/office/officeart/2005/8/layout/cycle7"/>
    <dgm:cxn modelId="{AAD0E69D-A116-42EA-A06D-642B3A5C5C5C}" type="presOf" srcId="{E36DCAF2-FC7B-408A-90CD-1D48935F9ABF}" destId="{0FE4F0C1-7CCE-436C-BEEF-7F8583A47560}" srcOrd="0" destOrd="0" presId="urn:microsoft.com/office/officeart/2005/8/layout/cycle7"/>
    <dgm:cxn modelId="{1337ABB4-FC3D-4DAF-AECD-4EBC0F75A715}" type="presOf" srcId="{21713D16-9D84-4720-9AF7-66EECF46DC5C}" destId="{10EC0126-7E99-42BB-B545-F36CEC253370}" srcOrd="1" destOrd="0" presId="urn:microsoft.com/office/officeart/2005/8/layout/cycle7"/>
    <dgm:cxn modelId="{C4F9BF86-0E8A-4550-BA5B-735A151A08D3}" type="presOf" srcId="{61C28BEB-5F12-4A64-AF49-7A574A822EC9}" destId="{60135B46-630C-46A9-AE6A-C6858F42A37D}" srcOrd="0" destOrd="0" presId="urn:microsoft.com/office/officeart/2005/8/layout/cycle7"/>
    <dgm:cxn modelId="{83AC1B19-2190-4D48-9BD7-12AF0DCE362A}" type="presParOf" srcId="{F14635E0-3748-41BC-B732-0E4EF0E763A4}" destId="{3431ECAC-F471-4D7E-9A71-81A9B34A0EDB}" srcOrd="0" destOrd="0" presId="urn:microsoft.com/office/officeart/2005/8/layout/cycle7"/>
    <dgm:cxn modelId="{2AC15734-A68F-47BB-A3D3-1BE33A079B50}" type="presParOf" srcId="{F14635E0-3748-41BC-B732-0E4EF0E763A4}" destId="{937C763B-5F88-4E80-A55C-36391068179D}" srcOrd="1" destOrd="0" presId="urn:microsoft.com/office/officeart/2005/8/layout/cycle7"/>
    <dgm:cxn modelId="{49A56CD6-205C-47E1-A773-20E3CAA980A6}" type="presParOf" srcId="{937C763B-5F88-4E80-A55C-36391068179D}" destId="{6365991F-55F8-4D44-B72E-CCEC3458DC5A}" srcOrd="0" destOrd="0" presId="urn:microsoft.com/office/officeart/2005/8/layout/cycle7"/>
    <dgm:cxn modelId="{5AC00B6C-0634-4FF4-AD12-52EABEE81C0E}" type="presParOf" srcId="{F14635E0-3748-41BC-B732-0E4EF0E763A4}" destId="{0FE4F0C1-7CCE-436C-BEEF-7F8583A47560}" srcOrd="2" destOrd="0" presId="urn:microsoft.com/office/officeart/2005/8/layout/cycle7"/>
    <dgm:cxn modelId="{250C4F39-9FCC-4DB3-BE6E-0ECF2977B97A}" type="presParOf" srcId="{F14635E0-3748-41BC-B732-0E4EF0E763A4}" destId="{60135B46-630C-46A9-AE6A-C6858F42A37D}" srcOrd="3" destOrd="0" presId="urn:microsoft.com/office/officeart/2005/8/layout/cycle7"/>
    <dgm:cxn modelId="{767B1B0E-6AAD-4796-95C9-1191B370A173}" type="presParOf" srcId="{60135B46-630C-46A9-AE6A-C6858F42A37D}" destId="{D46D4878-3F96-4D92-80F3-B3A79EFACEFF}" srcOrd="0" destOrd="0" presId="urn:microsoft.com/office/officeart/2005/8/layout/cycle7"/>
    <dgm:cxn modelId="{07B908F0-9F1C-401C-8A69-3FE94AAFD3E4}" type="presParOf" srcId="{F14635E0-3748-41BC-B732-0E4EF0E763A4}" destId="{138DC134-6756-46E7-8813-20EA1DC1B557}" srcOrd="4" destOrd="0" presId="urn:microsoft.com/office/officeart/2005/8/layout/cycle7"/>
    <dgm:cxn modelId="{C6C72DC3-2CC6-406F-98D1-6AB2F71725E8}" type="presParOf" srcId="{F14635E0-3748-41BC-B732-0E4EF0E763A4}" destId="{EE127471-6D69-412B-A874-1F11D377E832}" srcOrd="5" destOrd="0" presId="urn:microsoft.com/office/officeart/2005/8/layout/cycle7"/>
    <dgm:cxn modelId="{43FC72AC-04F3-4EBB-82F9-492493AEFE2B}" type="presParOf" srcId="{EE127471-6D69-412B-A874-1F11D377E832}" destId="{10EC0126-7E99-42BB-B545-F36CEC25337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1ECAC-F471-4D7E-9A71-81A9B34A0EDB}">
      <dsp:nvSpPr>
        <dsp:cNvPr id="0" name=""/>
        <dsp:cNvSpPr/>
      </dsp:nvSpPr>
      <dsp:spPr>
        <a:xfrm>
          <a:off x="1685682" y="-223606"/>
          <a:ext cx="1867220" cy="122008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kumimoji="1" lang="ja-JP" altLang="en-US" sz="4000" kern="1200" dirty="0"/>
            <a:t>電圧</a:t>
          </a:r>
        </a:p>
      </dsp:txBody>
      <dsp:txXfrm>
        <a:off x="1721417" y="-187871"/>
        <a:ext cx="1795750" cy="1148618"/>
      </dsp:txXfrm>
    </dsp:sp>
    <dsp:sp modelId="{937C763B-5F88-4E80-A55C-36391068179D}">
      <dsp:nvSpPr>
        <dsp:cNvPr id="0" name=""/>
        <dsp:cNvSpPr/>
      </dsp:nvSpPr>
      <dsp:spPr>
        <a:xfrm rot="3600000">
          <a:off x="3021366" y="1389560"/>
          <a:ext cx="519300" cy="286037"/>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a:off x="3107177" y="1446767"/>
        <a:ext cx="347678" cy="171623"/>
      </dsp:txXfrm>
    </dsp:sp>
    <dsp:sp modelId="{0FE4F0C1-7CCE-436C-BEEF-7F8583A47560}">
      <dsp:nvSpPr>
        <dsp:cNvPr id="0" name=""/>
        <dsp:cNvSpPr/>
      </dsp:nvSpPr>
      <dsp:spPr>
        <a:xfrm>
          <a:off x="2952028" y="2068675"/>
          <a:ext cx="2035557" cy="131384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kumimoji="1" lang="ja-JP" altLang="en-US" sz="3900" kern="1200" dirty="0"/>
            <a:t>回転数</a:t>
          </a:r>
        </a:p>
      </dsp:txBody>
      <dsp:txXfrm>
        <a:off x="2990509" y="2107156"/>
        <a:ext cx="1958595" cy="1236881"/>
      </dsp:txXfrm>
    </dsp:sp>
    <dsp:sp modelId="{60135B46-630C-46A9-AE6A-C6858F42A37D}">
      <dsp:nvSpPr>
        <dsp:cNvPr id="0" name=""/>
        <dsp:cNvSpPr/>
      </dsp:nvSpPr>
      <dsp:spPr>
        <a:xfrm rot="10800000">
          <a:off x="2367814" y="2582578"/>
          <a:ext cx="519300" cy="286037"/>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rot="10800000">
        <a:off x="2453625" y="2639785"/>
        <a:ext cx="347678" cy="171623"/>
      </dsp:txXfrm>
    </dsp:sp>
    <dsp:sp modelId="{138DC134-6756-46E7-8813-20EA1DC1B557}">
      <dsp:nvSpPr>
        <dsp:cNvPr id="0" name=""/>
        <dsp:cNvSpPr/>
      </dsp:nvSpPr>
      <dsp:spPr>
        <a:xfrm>
          <a:off x="234654" y="2114972"/>
          <a:ext cx="2068247" cy="12212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kumimoji="1" lang="ja-JP" altLang="en-US" sz="3900" kern="1200" dirty="0"/>
            <a:t>電流</a:t>
          </a:r>
        </a:p>
      </dsp:txBody>
      <dsp:txXfrm>
        <a:off x="270423" y="2150741"/>
        <a:ext cx="1996709" cy="1149711"/>
      </dsp:txXfrm>
    </dsp:sp>
    <dsp:sp modelId="{EE127471-6D69-412B-A874-1F11D377E832}">
      <dsp:nvSpPr>
        <dsp:cNvPr id="0" name=""/>
        <dsp:cNvSpPr/>
      </dsp:nvSpPr>
      <dsp:spPr>
        <a:xfrm rot="18000000">
          <a:off x="1684552" y="1412708"/>
          <a:ext cx="519300" cy="286037"/>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kumimoji="1" lang="ja-JP" altLang="en-US" sz="800" kern="1200"/>
        </a:p>
      </dsp:txBody>
      <dsp:txXfrm>
        <a:off x="1770363" y="1469915"/>
        <a:ext cx="347678" cy="171623"/>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55408-75B7-48DF-BD6F-57F9C8D93DFB}" type="datetimeFigureOut">
              <a:rPr kumimoji="1" lang="ja-JP" altLang="en-US" smtClean="0"/>
              <a:t>2017/2/2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B53E9-7043-47F0-BB49-AEE14990529D}" type="slidenum">
              <a:rPr kumimoji="1" lang="ja-JP" altLang="en-US" smtClean="0"/>
              <a:t>‹#›</a:t>
            </a:fld>
            <a:endParaRPr kumimoji="1" lang="ja-JP" altLang="en-US"/>
          </a:p>
        </p:txBody>
      </p:sp>
    </p:spTree>
    <p:extLst>
      <p:ext uri="{BB962C8B-B14F-4D97-AF65-F5344CB8AC3E}">
        <p14:creationId xmlns:p14="http://schemas.microsoft.com/office/powerpoint/2010/main" val="25623181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機械工学科</a:t>
            </a:r>
            <a:r>
              <a:rPr kumimoji="1" lang="en-US" altLang="ja-JP" dirty="0"/>
              <a:t>5</a:t>
            </a:r>
            <a:r>
              <a:rPr kumimoji="1" lang="ja-JP" altLang="en-US" dirty="0"/>
              <a:t>年の髙倉と中野です。私たちからは、位置センサを使用しない位置制御の研究について、発表させていただきます。よろしくお願いします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a:t>
            </a:fld>
            <a:endParaRPr kumimoji="1" lang="ja-JP" altLang="en-US"/>
          </a:p>
        </p:txBody>
      </p:sp>
    </p:spTree>
    <p:extLst>
      <p:ext uri="{BB962C8B-B14F-4D97-AF65-F5344CB8AC3E}">
        <p14:creationId xmlns:p14="http://schemas.microsoft.com/office/powerpoint/2010/main" val="401902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私たちは、モータと電流の関係に目を付けました。モータは電圧と電流が分かれば、回転速度を求めることが出来ます。回転速度がわかれば、それを積分して、回転角度を求めることが可能です。そこで、位置の検出にエンコーダを使わず、電流センサを使うことを考え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10</a:t>
            </a:fld>
            <a:endParaRPr kumimoji="1" lang="ja-JP" altLang="en-US"/>
          </a:p>
        </p:txBody>
      </p:sp>
    </p:spTree>
    <p:extLst>
      <p:ext uri="{BB962C8B-B14F-4D97-AF65-F5344CB8AC3E}">
        <p14:creationId xmlns:p14="http://schemas.microsoft.com/office/powerpoint/2010/main" val="2937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次に、制御の手法についてお話します。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11</a:t>
            </a:fld>
            <a:endParaRPr kumimoji="1" lang="ja-JP" altLang="en-US"/>
          </a:p>
        </p:txBody>
      </p:sp>
    </p:spTree>
    <p:extLst>
      <p:ext uri="{BB962C8B-B14F-4D97-AF65-F5344CB8AC3E}">
        <p14:creationId xmlns:p14="http://schemas.microsoft.com/office/powerpoint/2010/main" val="4786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制御系を設計する手順です</a:t>
            </a:r>
            <a:r>
              <a:rPr kumimoji="1" lang="en-US" altLang="ja-JP" dirty="0"/>
              <a:t>.</a:t>
            </a:r>
            <a:r>
              <a:rPr kumimoji="1" lang="ja-JP" altLang="en-US" dirty="0"/>
              <a:t>まずはリフトを数式に直します。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12</a:t>
            </a:fld>
            <a:endParaRPr kumimoji="1" lang="ja-JP" altLang="en-US"/>
          </a:p>
        </p:txBody>
      </p:sp>
    </p:spTree>
    <p:extLst>
      <p:ext uri="{BB962C8B-B14F-4D97-AF65-F5344CB8AC3E}">
        <p14:creationId xmlns:p14="http://schemas.microsoft.com/office/powerpoint/2010/main" val="1548475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制御対象を数式で表すことをモデル化といいます。まずはリフトの運動方程式です。この式は、リフトにかかる力について示した式です。これがモータからのトルク、これが重力です。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13</a:t>
            </a:fld>
            <a:endParaRPr kumimoji="1" lang="ja-JP" altLang="en-US"/>
          </a:p>
        </p:txBody>
      </p:sp>
    </p:spTree>
    <p:extLst>
      <p:ext uri="{BB962C8B-B14F-4D97-AF65-F5344CB8AC3E}">
        <p14:creationId xmlns:p14="http://schemas.microsoft.com/office/powerpoint/2010/main" val="2047058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これはモータの運動方程式です。上の式が回路の電圧を表す式で、下の式は発生するトルクと負荷トルクを表す式です。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14</a:t>
            </a:fld>
            <a:endParaRPr kumimoji="1" lang="ja-JP" altLang="en-US"/>
          </a:p>
        </p:txBody>
      </p:sp>
    </p:spTree>
    <p:extLst>
      <p:ext uri="{BB962C8B-B14F-4D97-AF65-F5344CB8AC3E}">
        <p14:creationId xmlns:p14="http://schemas.microsoft.com/office/powerpoint/2010/main" val="232550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今回のリフトは状態方程式の形にモデル化を行います。状態方程式とは、制御対象の出力だけでなく、内部状態も表現したものです。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15</a:t>
            </a:fld>
            <a:endParaRPr kumimoji="1" lang="ja-JP" altLang="en-US"/>
          </a:p>
        </p:txBody>
      </p:sp>
    </p:spTree>
    <p:extLst>
      <p:ext uri="{BB962C8B-B14F-4D97-AF65-F5344CB8AC3E}">
        <p14:creationId xmlns:p14="http://schemas.microsoft.com/office/powerpoint/2010/main" val="3360972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まず、古典制御で用いられる伝達関数について説明します。この式は入力</a:t>
            </a:r>
            <a:r>
              <a:rPr kumimoji="1" lang="en-US" altLang="ja-JP" dirty="0"/>
              <a:t>U</a:t>
            </a:r>
            <a:r>
              <a:rPr kumimoji="1" lang="ja-JP" altLang="en-US" dirty="0"/>
              <a:t>と出力の関係を表した式です。例えばモータは、印加する電圧によって、回転数</a:t>
            </a:r>
            <a:r>
              <a:rPr kumimoji="1" lang="en-US" altLang="ja-JP" dirty="0"/>
              <a:t>ω</a:t>
            </a:r>
            <a:r>
              <a:rPr kumimoji="1" lang="ja-JP" altLang="en-US" dirty="0"/>
              <a:t>が変化するので、このように式で表すことが出来ます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16</a:t>
            </a:fld>
            <a:endParaRPr kumimoji="1" lang="ja-JP" altLang="en-US"/>
          </a:p>
        </p:txBody>
      </p:sp>
    </p:spTree>
    <p:extLst>
      <p:ext uri="{BB962C8B-B14F-4D97-AF65-F5344CB8AC3E}">
        <p14:creationId xmlns:p14="http://schemas.microsoft.com/office/powerpoint/2010/main" val="3855473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対して、現代制御で用いられるのが状態方程式です。この式の</a:t>
            </a:r>
            <a:r>
              <a:rPr kumimoji="1" lang="en-US" altLang="ja-JP" dirty="0"/>
              <a:t>X</a:t>
            </a:r>
            <a:r>
              <a:rPr kumimoji="1" lang="ja-JP" altLang="en-US" dirty="0"/>
              <a:t>が電流とトルク、つまりモーターの内部状態を表している行列です。内部状態のことを状態変数と呼びます。モータに印加された電圧</a:t>
            </a:r>
            <a:r>
              <a:rPr kumimoji="1" lang="en-US" altLang="ja-JP" dirty="0"/>
              <a:t>U</a:t>
            </a:r>
            <a:r>
              <a:rPr kumimoji="1" lang="ja-JP" altLang="en-US" dirty="0"/>
              <a:t>は、状態変数を変化させます。それを示したのが上側の式です。そして状態変数と電圧によって回転数</a:t>
            </a:r>
            <a:r>
              <a:rPr kumimoji="1" lang="en-US" altLang="ja-JP" dirty="0"/>
              <a:t>ω</a:t>
            </a:r>
            <a:r>
              <a:rPr kumimoji="1" lang="ja-JP" altLang="en-US" dirty="0"/>
              <a:t>が変化します。これが下側の式です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17</a:t>
            </a:fld>
            <a:endParaRPr kumimoji="1" lang="ja-JP" altLang="en-US"/>
          </a:p>
        </p:txBody>
      </p:sp>
    </p:spTree>
    <p:extLst>
      <p:ext uri="{BB962C8B-B14F-4D97-AF65-F5344CB8AC3E}">
        <p14:creationId xmlns:p14="http://schemas.microsoft.com/office/powerpoint/2010/main" val="3828939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先ほどの運動方程式から、今回のリフトをモデル化した結果、このような式になりました。このままでは複雑なので、定数を文字に置き換えています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18</a:t>
            </a:fld>
            <a:endParaRPr kumimoji="1" lang="ja-JP" altLang="en-US"/>
          </a:p>
        </p:txBody>
      </p:sp>
    </p:spTree>
    <p:extLst>
      <p:ext uri="{BB962C8B-B14F-4D97-AF65-F5344CB8AC3E}">
        <p14:creationId xmlns:p14="http://schemas.microsoft.com/office/powerpoint/2010/main" val="4138079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制御系を設計します。リフトから電流を計測し、その値を元に速度を推定し、積分して現在のリフト高さの情報にします。この高さと目標の高さの差、つまり偏差をとり、これを定数倍したものをリフトのモータに印加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19</a:t>
            </a:fld>
            <a:endParaRPr kumimoji="1" lang="ja-JP" altLang="en-US"/>
          </a:p>
        </p:txBody>
      </p:sp>
    </p:spTree>
    <p:extLst>
      <p:ext uri="{BB962C8B-B14F-4D97-AF65-F5344CB8AC3E}">
        <p14:creationId xmlns:p14="http://schemas.microsoft.com/office/powerpoint/2010/main" val="25110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今回の発表は、最初に、私たちの製作したリフトについてと、研究目的、次に、位置制御の手法について、さいごに、実験についての流れとなっています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a:t>
            </a:fld>
            <a:endParaRPr kumimoji="1" lang="ja-JP" altLang="en-US"/>
          </a:p>
        </p:txBody>
      </p:sp>
    </p:spTree>
    <p:extLst>
      <p:ext uri="{BB962C8B-B14F-4D97-AF65-F5344CB8AC3E}">
        <p14:creationId xmlns:p14="http://schemas.microsoft.com/office/powerpoint/2010/main" val="2882630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次は実験です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20</a:t>
            </a:fld>
            <a:endParaRPr kumimoji="1" lang="ja-JP" altLang="en-US"/>
          </a:p>
        </p:txBody>
      </p:sp>
    </p:spTree>
    <p:extLst>
      <p:ext uri="{BB962C8B-B14F-4D97-AF65-F5344CB8AC3E}">
        <p14:creationId xmlns:p14="http://schemas.microsoft.com/office/powerpoint/2010/main" val="3583728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まずは先ほどの制御系をシミュレーションします。シミュレーションには、</a:t>
            </a:r>
            <a:r>
              <a:rPr kumimoji="1" lang="en-US" altLang="ja-JP" dirty="0" err="1"/>
              <a:t>Scilab</a:t>
            </a:r>
            <a:r>
              <a:rPr kumimoji="1" lang="ja-JP" altLang="en-US" dirty="0"/>
              <a:t>という数値計算ソフトに付属している、</a:t>
            </a:r>
            <a:r>
              <a:rPr kumimoji="1" lang="en-US" altLang="ja-JP" dirty="0" err="1"/>
              <a:t>Xcos</a:t>
            </a:r>
            <a:r>
              <a:rPr kumimoji="1" lang="ja-JP" altLang="en-US" dirty="0"/>
              <a:t>という機能を用いました。このシミュレーションで、目標値が変化したときのモータへの電圧と、現在値を確認します。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21</a:t>
            </a:fld>
            <a:endParaRPr kumimoji="1" lang="ja-JP" altLang="en-US"/>
          </a:p>
        </p:txBody>
      </p:sp>
    </p:spTree>
    <p:extLst>
      <p:ext uri="{BB962C8B-B14F-4D97-AF65-F5344CB8AC3E}">
        <p14:creationId xmlns:p14="http://schemas.microsoft.com/office/powerpoint/2010/main" val="1907788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目標値、電圧、現在値の時間変化を記録したグラフです。目標値に追従しているのが分かります。リフトが停止している間、電圧はリフトに加わる重力に対抗して一定の入力がなされていることも確認できました。</a:t>
            </a:r>
            <a:endParaRPr kumimoji="1" lang="en-US" altLang="ja-JP" dirty="0"/>
          </a:p>
          <a:p>
            <a:r>
              <a:rPr kumimoji="1" lang="ja-JP" altLang="en-US" dirty="0"/>
              <a:t>ですが、実際に計測した電流値に誤差やノイズがあれば、速度推定にずれが生じ、位置がずれててしまうことが考えられます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22</a:t>
            </a:fld>
            <a:endParaRPr kumimoji="1" lang="ja-JP" altLang="en-US"/>
          </a:p>
        </p:txBody>
      </p:sp>
    </p:spTree>
    <p:extLst>
      <p:ext uri="{BB962C8B-B14F-4D97-AF65-F5344CB8AC3E}">
        <p14:creationId xmlns:p14="http://schemas.microsoft.com/office/powerpoint/2010/main" val="4061828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実際にリフトに適用するにあたって、モータドライバに内蔵された電流センサを使って測定を行いました。これは無負荷でモータを回した時の電流値です。ここで、このセンサには正転と逆転で出力する電流値に差異があるとわかりました。</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23</a:t>
            </a:fld>
            <a:endParaRPr kumimoji="1" lang="ja-JP" altLang="en-US"/>
          </a:p>
        </p:txBody>
      </p:sp>
    </p:spTree>
    <p:extLst>
      <p:ext uri="{BB962C8B-B14F-4D97-AF65-F5344CB8AC3E}">
        <p14:creationId xmlns:p14="http://schemas.microsoft.com/office/powerpoint/2010/main" val="1540741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テスターで測定した値を基準に、ノイズの誤差を計算しました。この電流センサには、何らかの特性があり、電流の値に差異を生じることが分かりました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24</a:t>
            </a:fld>
            <a:endParaRPr kumimoji="1" lang="ja-JP" altLang="en-US"/>
          </a:p>
        </p:txBody>
      </p:sp>
    </p:spTree>
    <p:extLst>
      <p:ext uri="{BB962C8B-B14F-4D97-AF65-F5344CB8AC3E}">
        <p14:creationId xmlns:p14="http://schemas.microsoft.com/office/powerpoint/2010/main" val="1944997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研究で位置センサなしでの位置制御は可能であることが分かりました。しかし、実際のリフトに適用する際には、先ほどの電流センサのような検出ノイズ、リフトのモデル化誤差による電流検出誤差を補正する手法を考案する必要</a:t>
            </a:r>
            <a:r>
              <a:rPr kumimoji="1" lang="ja-JP" altLang="en-US"/>
              <a:t>があることもわかりました。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25</a:t>
            </a:fld>
            <a:endParaRPr kumimoji="1" lang="ja-JP" altLang="en-US"/>
          </a:p>
        </p:txBody>
      </p:sp>
    </p:spTree>
    <p:extLst>
      <p:ext uri="{BB962C8B-B14F-4D97-AF65-F5344CB8AC3E}">
        <p14:creationId xmlns:p14="http://schemas.microsoft.com/office/powerpoint/2010/main" val="3127064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この方式なら、電流センサを取り付ける必要がありますが、ロータリエンコーダよりも楽に取り付けることが可能となります。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33</a:t>
            </a:fld>
            <a:endParaRPr kumimoji="1" lang="ja-JP" altLang="en-US"/>
          </a:p>
        </p:txBody>
      </p:sp>
    </p:spTree>
    <p:extLst>
      <p:ext uri="{BB962C8B-B14F-4D97-AF65-F5344CB8AC3E}">
        <p14:creationId xmlns:p14="http://schemas.microsoft.com/office/powerpoint/2010/main" val="77357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まずは、私たちの製作したリフトについてです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3</a:t>
            </a:fld>
            <a:endParaRPr kumimoji="1" lang="ja-JP" altLang="en-US"/>
          </a:p>
        </p:txBody>
      </p:sp>
    </p:spTree>
    <p:extLst>
      <p:ext uri="{BB962C8B-B14F-4D97-AF65-F5344CB8AC3E}">
        <p14:creationId xmlns:p14="http://schemas.microsoft.com/office/powerpoint/2010/main" val="302587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ロボコンのテーマは、ロボット・ニューフロンティアでした。スタート地点近くにある箱を運搬し、新大陸と呼ばれるステージに持っていき、丘の上にできるだけ高く積み上げるという競技です。そのため、ロボットには、なんらかの箱を持ち上げる機構が要求されました</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4</a:t>
            </a:fld>
            <a:endParaRPr kumimoji="1" lang="ja-JP" altLang="en-US"/>
          </a:p>
        </p:txBody>
      </p:sp>
    </p:spTree>
    <p:extLst>
      <p:ext uri="{BB962C8B-B14F-4D97-AF65-F5344CB8AC3E}">
        <p14:creationId xmlns:p14="http://schemas.microsoft.com/office/powerpoint/2010/main" val="1264618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これが製作したリフトです。このリフトは垂直方向に、</a:t>
            </a:r>
            <a:r>
              <a:rPr kumimoji="1" lang="en-US" altLang="ja-JP" dirty="0"/>
              <a:t>400mm</a:t>
            </a:r>
            <a:r>
              <a:rPr kumimoji="1" lang="ja-JP" altLang="en-US" dirty="0"/>
              <a:t>昇降させることが出来ます。上端と下端には、リミットセンサを取り付けてあり、リフトの位置を検出します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5</a:t>
            </a:fld>
            <a:endParaRPr kumimoji="1" lang="ja-JP" altLang="en-US"/>
          </a:p>
        </p:txBody>
      </p:sp>
    </p:spTree>
    <p:extLst>
      <p:ext uri="{BB962C8B-B14F-4D97-AF65-F5344CB8AC3E}">
        <p14:creationId xmlns:p14="http://schemas.microsoft.com/office/powerpoint/2010/main" val="223355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次に、研究の目的です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6</a:t>
            </a:fld>
            <a:endParaRPr kumimoji="1" lang="ja-JP" altLang="en-US"/>
          </a:p>
        </p:txBody>
      </p:sp>
    </p:spTree>
    <p:extLst>
      <p:ext uri="{BB962C8B-B14F-4D97-AF65-F5344CB8AC3E}">
        <p14:creationId xmlns:p14="http://schemas.microsoft.com/office/powerpoint/2010/main" val="20571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のロボットは、リミットセンサを使用しているので、リフトを特定の位置でしか、停止させられません。その場合、この図のように、箱を積み上げようとすると、既に積みあがった箱を崩してしまうようなミスが起きます。それを回避するには、少しだけ持ち上げてから、上に持っていくというような動作が必要です。</a:t>
            </a:r>
            <a:endParaRPr kumimoji="1" lang="en-US" altLang="ja-JP" dirty="0"/>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7</a:t>
            </a:fld>
            <a:endParaRPr kumimoji="1" lang="ja-JP" altLang="en-US"/>
          </a:p>
        </p:txBody>
      </p:sp>
    </p:spTree>
    <p:extLst>
      <p:ext uri="{BB962C8B-B14F-4D97-AF65-F5344CB8AC3E}">
        <p14:creationId xmlns:p14="http://schemas.microsoft.com/office/powerpoint/2010/main" val="186735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リミットセンサは設置した場所以外の位置を検出できません。このように、任意の位置で止めたい場合は、通常ロータリーエンコーダを使用します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8</a:t>
            </a:fld>
            <a:endParaRPr kumimoji="1" lang="ja-JP" altLang="en-US"/>
          </a:p>
        </p:txBody>
      </p:sp>
    </p:spTree>
    <p:extLst>
      <p:ext uri="{BB962C8B-B14F-4D97-AF65-F5344CB8AC3E}">
        <p14:creationId xmlns:p14="http://schemas.microsoft.com/office/powerpoint/2010/main" val="104377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しかしロータリーエンコーダを使用するには、エンコーダを入手したり、専用のブラケットを取付なければならず、それには人手や時間がかかります</a:t>
            </a:r>
          </a:p>
        </p:txBody>
      </p:sp>
      <p:sp>
        <p:nvSpPr>
          <p:cNvPr id="4" name="スライド番号プレースホルダー 3"/>
          <p:cNvSpPr>
            <a:spLocks noGrp="1"/>
          </p:cNvSpPr>
          <p:nvPr>
            <p:ph type="sldNum" sz="quarter" idx="10"/>
          </p:nvPr>
        </p:nvSpPr>
        <p:spPr/>
        <p:txBody>
          <a:bodyPr/>
          <a:lstStyle/>
          <a:p>
            <a:fld id="{275B53E9-7043-47F0-BB49-AEE14990529D}" type="slidenum">
              <a:rPr kumimoji="1" lang="ja-JP" altLang="en-US" smtClean="0"/>
              <a:t>9</a:t>
            </a:fld>
            <a:endParaRPr kumimoji="1" lang="ja-JP" altLang="en-US"/>
          </a:p>
        </p:txBody>
      </p:sp>
    </p:spTree>
    <p:extLst>
      <p:ext uri="{BB962C8B-B14F-4D97-AF65-F5344CB8AC3E}">
        <p14:creationId xmlns:p14="http://schemas.microsoft.com/office/powerpoint/2010/main" val="1272942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91F69FEE-7377-4379-BA23-05617BB28DC9}" type="datetimeFigureOut">
              <a:rPr kumimoji="1" lang="ja-JP" altLang="en-US" smtClean="0"/>
              <a:t>2017/2/2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54222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1F69FEE-7377-4379-BA23-05617BB28DC9}" type="datetimeFigureOut">
              <a:rPr kumimoji="1" lang="ja-JP" altLang="en-US" smtClean="0"/>
              <a:t>2017/2/2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51242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1F69FEE-7377-4379-BA23-05617BB28DC9}" type="datetimeFigureOut">
              <a:rPr kumimoji="1" lang="ja-JP" altLang="en-US" smtClean="0"/>
              <a:t>2017/2/2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77989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1F69FEE-7377-4379-BA23-05617BB28DC9}" type="datetimeFigureOut">
              <a:rPr kumimoji="1" lang="ja-JP" altLang="en-US" smtClean="0"/>
              <a:t>2017/2/2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67819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91F69FEE-7377-4379-BA23-05617BB28DC9}" type="datetimeFigureOut">
              <a:rPr kumimoji="1" lang="ja-JP" altLang="en-US" smtClean="0"/>
              <a:t>2017/2/2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00930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1F69FEE-7377-4379-BA23-05617BB28DC9}" type="datetimeFigureOut">
              <a:rPr kumimoji="1" lang="ja-JP" altLang="en-US" smtClean="0"/>
              <a:t>2017/2/2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97251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91F69FEE-7377-4379-BA23-05617BB28DC9}" type="datetimeFigureOut">
              <a:rPr kumimoji="1" lang="ja-JP" altLang="en-US" smtClean="0"/>
              <a:t>2017/2/2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409284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1F69FEE-7377-4379-BA23-05617BB28DC9}" type="datetimeFigureOut">
              <a:rPr kumimoji="1" lang="ja-JP" altLang="en-US" smtClean="0"/>
              <a:t>2017/2/2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739963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1F69FEE-7377-4379-BA23-05617BB28DC9}" type="datetimeFigureOut">
              <a:rPr kumimoji="1" lang="ja-JP" altLang="en-US" smtClean="0"/>
              <a:t>2017/2/2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758422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1F69FEE-7377-4379-BA23-05617BB28DC9}" type="datetimeFigureOut">
              <a:rPr kumimoji="1" lang="ja-JP" altLang="en-US" smtClean="0"/>
              <a:t>2017/2/2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588904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1F69FEE-7377-4379-BA23-05617BB28DC9}" type="datetimeFigureOut">
              <a:rPr kumimoji="1" lang="ja-JP" altLang="en-US" smtClean="0"/>
              <a:t>2017/2/2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2012962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F69FEE-7377-4379-BA23-05617BB28DC9}" type="datetimeFigureOut">
              <a:rPr kumimoji="1" lang="ja-JP" altLang="en-US" smtClean="0"/>
              <a:t>2017/2/2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53E3E-1EB9-4716-A62F-C8DD3BA82D7E}" type="slidenum">
              <a:rPr kumimoji="1" lang="ja-JP" altLang="en-US" smtClean="0"/>
              <a:t>‹#›</a:t>
            </a:fld>
            <a:endParaRPr kumimoji="1" lang="ja-JP" altLang="en-US"/>
          </a:p>
        </p:txBody>
      </p:sp>
    </p:spTree>
    <p:extLst>
      <p:ext uri="{BB962C8B-B14F-4D97-AF65-F5344CB8AC3E}">
        <p14:creationId xmlns:p14="http://schemas.microsoft.com/office/powerpoint/2010/main" val="3207219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fontScale="90000"/>
          </a:bodyPr>
          <a:lstStyle/>
          <a:p>
            <a:r>
              <a:rPr lang="ja-JP" altLang="en-US" dirty="0"/>
              <a:t>位置センサを使用しない位置制御の研究</a:t>
            </a:r>
            <a:br>
              <a:rPr lang="ja-JP" altLang="en-US" dirty="0"/>
            </a:br>
            <a:endParaRPr kumimoji="1" lang="ja-JP" altLang="en-US" dirty="0"/>
          </a:p>
        </p:txBody>
      </p:sp>
      <p:sp>
        <p:nvSpPr>
          <p:cNvPr id="3" name="サブタイトル 2"/>
          <p:cNvSpPr>
            <a:spLocks noGrp="1"/>
          </p:cNvSpPr>
          <p:nvPr>
            <p:ph type="subTitle" idx="1"/>
          </p:nvPr>
        </p:nvSpPr>
        <p:spPr/>
        <p:txBody>
          <a:bodyPr/>
          <a:lstStyle/>
          <a:p>
            <a:r>
              <a:rPr kumimoji="1" lang="ja-JP" altLang="en-US" dirty="0"/>
              <a:t>機械工学科</a:t>
            </a:r>
            <a:r>
              <a:rPr kumimoji="1" lang="en-US" altLang="ja-JP" dirty="0"/>
              <a:t>5</a:t>
            </a:r>
            <a:r>
              <a:rPr kumimoji="1" lang="ja-JP" altLang="en-US" dirty="0"/>
              <a:t>年</a:t>
            </a:r>
            <a:endParaRPr kumimoji="1" lang="en-US" altLang="ja-JP" dirty="0"/>
          </a:p>
          <a:p>
            <a:r>
              <a:rPr lang="ja-JP" altLang="en-US" dirty="0"/>
              <a:t>髙倉啓祐</a:t>
            </a:r>
            <a:endParaRPr lang="en-US" altLang="ja-JP" dirty="0"/>
          </a:p>
          <a:p>
            <a:r>
              <a:rPr kumimoji="1" lang="ja-JP" altLang="en-US" dirty="0"/>
              <a:t>中野　晋</a:t>
            </a:r>
          </a:p>
        </p:txBody>
      </p:sp>
    </p:spTree>
    <p:extLst>
      <p:ext uri="{BB962C8B-B14F-4D97-AF65-F5344CB8AC3E}">
        <p14:creationId xmlns:p14="http://schemas.microsoft.com/office/powerpoint/2010/main" val="2638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矢印: 右 6"/>
          <p:cNvSpPr/>
          <p:nvPr/>
        </p:nvSpPr>
        <p:spPr>
          <a:xfrm>
            <a:off x="5455920" y="4015740"/>
            <a:ext cx="2705100" cy="1287780"/>
          </a:xfrm>
          <a:prstGeom prst="rightArrow">
            <a:avLst>
              <a:gd name="adj1" fmla="val 21598"/>
              <a:gd name="adj2" fmla="val 38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p:cNvSpPr/>
          <p:nvPr/>
        </p:nvSpPr>
        <p:spPr>
          <a:xfrm>
            <a:off x="3444240" y="3943879"/>
            <a:ext cx="2179320" cy="1524000"/>
          </a:xfrm>
          <a:prstGeom prst="roundRect">
            <a:avLst/>
          </a:prstGeom>
          <a:solidFill>
            <a:schemeClr val="bg1"/>
          </a:solid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センサレス制御の手法</a:t>
            </a:r>
          </a:p>
        </p:txBody>
      </p:sp>
      <p:graphicFrame>
        <p:nvGraphicFramePr>
          <p:cNvPr id="4" name="図表 3"/>
          <p:cNvGraphicFramePr/>
          <p:nvPr>
            <p:extLst>
              <p:ext uri="{D42A27DB-BD31-4B8C-83A1-F6EECF244321}">
                <p14:modId xmlns:p14="http://schemas.microsoft.com/office/powerpoint/2010/main" val="3271473120"/>
              </p:ext>
            </p:extLst>
          </p:nvPr>
        </p:nvGraphicFramePr>
        <p:xfrm>
          <a:off x="563880" y="1999827"/>
          <a:ext cx="5222240" cy="315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正方形/長方形 7"/>
          <p:cNvSpPr/>
          <p:nvPr/>
        </p:nvSpPr>
        <p:spPr>
          <a:xfrm>
            <a:off x="6303343" y="4015740"/>
            <a:ext cx="1132174" cy="12877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0" dirty="0">
                <a:solidFill>
                  <a:schemeClr val="tx1">
                    <a:lumMod val="95000"/>
                    <a:lumOff val="5000"/>
                  </a:schemeClr>
                </a:solidFill>
              </a:rPr>
              <a:t>∫</a:t>
            </a:r>
            <a:endParaRPr kumimoji="1" lang="ja-JP" altLang="en-US" dirty="0">
              <a:solidFill>
                <a:schemeClr val="tx1">
                  <a:lumMod val="95000"/>
                  <a:lumOff val="5000"/>
                </a:schemeClr>
              </a:solidFill>
            </a:endParaRPr>
          </a:p>
        </p:txBody>
      </p:sp>
      <p:grpSp>
        <p:nvGrpSpPr>
          <p:cNvPr id="16" name="グループ化 15"/>
          <p:cNvGrpSpPr/>
          <p:nvPr/>
        </p:nvGrpSpPr>
        <p:grpSpPr>
          <a:xfrm>
            <a:off x="8328234" y="2253699"/>
            <a:ext cx="2820692" cy="3800920"/>
            <a:chOff x="8213934" y="1666959"/>
            <a:chExt cx="2820692" cy="3800920"/>
          </a:xfrm>
        </p:grpSpPr>
        <p:sp>
          <p:nvSpPr>
            <p:cNvPr id="11" name="楕円 10"/>
            <p:cNvSpPr/>
            <p:nvPr/>
          </p:nvSpPr>
          <p:spPr>
            <a:xfrm>
              <a:off x="8213934" y="4475987"/>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lumMod val="95000"/>
                    <a:lumOff val="5000"/>
                  </a:schemeClr>
                </a:solidFill>
              </a:endParaRPr>
            </a:p>
          </p:txBody>
        </p:sp>
        <p:sp>
          <p:nvSpPr>
            <p:cNvPr id="12" name="正方形/長方形 11"/>
            <p:cNvSpPr/>
            <p:nvPr/>
          </p:nvSpPr>
          <p:spPr>
            <a:xfrm>
              <a:off x="9205827" y="1666959"/>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p:cNvSpPr/>
            <p:nvPr/>
          </p:nvSpPr>
          <p:spPr>
            <a:xfrm>
              <a:off x="9577786" y="2283209"/>
              <a:ext cx="1456840" cy="2688723"/>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p:cNvSpPr/>
            <p:nvPr/>
          </p:nvSpPr>
          <p:spPr>
            <a:xfrm>
              <a:off x="9577786" y="1666959"/>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rgbClr val="FF0000"/>
                  </a:solidFill>
                </a:rPr>
                <a:t>位置</a:t>
              </a:r>
              <a:endParaRPr kumimoji="1" lang="ja-JP" altLang="en-US" dirty="0">
                <a:solidFill>
                  <a:srgbClr val="FF0000"/>
                </a:solidFill>
              </a:endParaRPr>
            </a:p>
          </p:txBody>
        </p:sp>
      </p:grpSp>
      <p:sp>
        <p:nvSpPr>
          <p:cNvPr id="17" name="四角形: 角を丸くする 16"/>
          <p:cNvSpPr/>
          <p:nvPr/>
        </p:nvSpPr>
        <p:spPr>
          <a:xfrm>
            <a:off x="563879" y="1690688"/>
            <a:ext cx="5212081" cy="3929591"/>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p:cNvSpPr/>
          <p:nvPr/>
        </p:nvSpPr>
        <p:spPr>
          <a:xfrm>
            <a:off x="4708692" y="1536648"/>
            <a:ext cx="1325880" cy="6172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lumMod val="95000"/>
                    <a:lumOff val="5000"/>
                  </a:schemeClr>
                </a:solidFill>
              </a:rPr>
              <a:t>モータ</a:t>
            </a:r>
            <a:endParaRPr kumimoji="1" lang="ja-JP" altLang="en-US" dirty="0">
              <a:solidFill>
                <a:schemeClr val="tx1">
                  <a:lumMod val="95000"/>
                  <a:lumOff val="5000"/>
                </a:schemeClr>
              </a:solidFill>
            </a:endParaRPr>
          </a:p>
        </p:txBody>
      </p:sp>
    </p:spTree>
    <p:extLst>
      <p:ext uri="{BB962C8B-B14F-4D97-AF65-F5344CB8AC3E}">
        <p14:creationId xmlns:p14="http://schemas.microsoft.com/office/powerpoint/2010/main" val="393299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1300480" y="1122363"/>
            <a:ext cx="9591040" cy="2387600"/>
          </a:xfrm>
        </p:spPr>
        <p:txBody>
          <a:bodyPr/>
          <a:lstStyle/>
          <a:p>
            <a:r>
              <a:rPr kumimoji="1" lang="ja-JP" altLang="en-US" dirty="0"/>
              <a:t>位置センサレス制御の方法</a:t>
            </a:r>
          </a:p>
        </p:txBody>
      </p:sp>
      <p:sp>
        <p:nvSpPr>
          <p:cNvPr id="5" name="サブタイトル 4"/>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88178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設計の流れ</a:t>
            </a:r>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sz="4400" dirty="0"/>
              <a:t>リフトを数式で表す</a:t>
            </a:r>
            <a:endParaRPr kumimoji="1" lang="en-US" altLang="ja-JP" sz="4400" dirty="0"/>
          </a:p>
          <a:p>
            <a:pPr marL="514350" indent="-514350">
              <a:buFont typeface="+mj-lt"/>
              <a:buAutoNum type="arabicPeriod"/>
            </a:pPr>
            <a:r>
              <a:rPr kumimoji="1" lang="ja-JP" altLang="en-US" sz="4400" dirty="0"/>
              <a:t>目標値に追従するように組み立てる</a:t>
            </a:r>
          </a:p>
        </p:txBody>
      </p:sp>
    </p:spTree>
    <p:extLst>
      <p:ext uri="{BB962C8B-B14F-4D97-AF65-F5344CB8AC3E}">
        <p14:creationId xmlns:p14="http://schemas.microsoft.com/office/powerpoint/2010/main" val="315866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運動</a:t>
            </a:r>
            <a:r>
              <a:rPr kumimoji="1" lang="ja-JP" altLang="en-US" dirty="0"/>
              <a:t>方程式</a:t>
            </a:r>
          </a:p>
        </p:txBody>
      </p:sp>
      <mc:AlternateContent xmlns:mc="http://schemas.openxmlformats.org/markup-compatibility/2006" xmlns:a14="http://schemas.microsoft.com/office/drawing/2010/main">
        <mc:Choice Requires="a14">
          <p:sp>
            <p:nvSpPr>
              <p:cNvPr id="45" name="テキスト ボックス 44"/>
              <p:cNvSpPr txBox="1"/>
              <p:nvPr/>
            </p:nvSpPr>
            <p:spPr>
              <a:xfrm>
                <a:off x="1525793" y="2879173"/>
                <a:ext cx="4320540" cy="10111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3200" i="1" dirty="0" smtClean="0">
                          <a:latin typeface="Cambria Math" panose="02040503050406030204" pitchFamily="18" charset="0"/>
                        </a:rPr>
                        <m:t>𝑚</m:t>
                      </m:r>
                      <m:acc>
                        <m:accPr>
                          <m:chr m:val="̇"/>
                          <m:ctrlPr>
                            <a:rPr lang="en-US" altLang="ja-JP" sz="3200" i="1" dirty="0">
                              <a:latin typeface="Cambria Math" panose="02040503050406030204" pitchFamily="18" charset="0"/>
                            </a:rPr>
                          </m:ctrlPr>
                        </m:accPr>
                        <m:e>
                          <m:r>
                            <a:rPr lang="en-US" altLang="ja-JP" sz="3200" i="1" dirty="0">
                              <a:latin typeface="Cambria Math" panose="02040503050406030204" pitchFamily="18" charset="0"/>
                            </a:rPr>
                            <m:t>𝑣</m:t>
                          </m:r>
                        </m:e>
                      </m:acc>
                      <m:r>
                        <a:rPr lang="en-US" altLang="ja-JP" sz="3200" b="0" i="1" dirty="0" smtClean="0">
                          <a:latin typeface="Cambria Math" panose="02040503050406030204" pitchFamily="18" charset="0"/>
                        </a:rPr>
                        <m:t>=</m:t>
                      </m:r>
                      <m:f>
                        <m:fPr>
                          <m:ctrlPr>
                            <a:rPr lang="en-US" altLang="ja-JP" sz="3200" i="1" dirty="0">
                              <a:latin typeface="Cambria Math" panose="02040503050406030204" pitchFamily="18" charset="0"/>
                            </a:rPr>
                          </m:ctrlPr>
                        </m:fPr>
                        <m:num>
                          <m:r>
                            <a:rPr lang="en-US" altLang="ja-JP" sz="3200" i="1" dirty="0">
                              <a:latin typeface="Cambria Math" panose="02040503050406030204" pitchFamily="18" charset="0"/>
                            </a:rPr>
                            <m:t>𝑇</m:t>
                          </m:r>
                        </m:num>
                        <m:den>
                          <m:r>
                            <a:rPr lang="en-US" altLang="ja-JP" sz="3200" i="1" dirty="0">
                              <a:latin typeface="Cambria Math" panose="02040503050406030204" pitchFamily="18" charset="0"/>
                            </a:rPr>
                            <m:t>𝑟</m:t>
                          </m:r>
                        </m:den>
                      </m:f>
                      <m:r>
                        <a:rPr lang="en-US" altLang="ja-JP" sz="3200" b="0" i="1" dirty="0" smtClean="0">
                          <a:latin typeface="Cambria Math" panose="02040503050406030204" pitchFamily="18" charset="0"/>
                        </a:rPr>
                        <m:t>−</m:t>
                      </m:r>
                      <m:r>
                        <a:rPr lang="en-US" altLang="ja-JP" sz="3200" i="1" dirty="0">
                          <a:latin typeface="Cambria Math" panose="02040503050406030204" pitchFamily="18" charset="0"/>
                        </a:rPr>
                        <m:t>𝑚𝑔</m:t>
                      </m:r>
                    </m:oMath>
                  </m:oMathPara>
                </a14:m>
                <a:endParaRPr kumimoji="1" lang="ja-JP" altLang="en-US" sz="32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1525793" y="2879173"/>
                <a:ext cx="4320540" cy="1011111"/>
              </a:xfrm>
              <a:prstGeom prst="rect">
                <a:avLst/>
              </a:prstGeom>
              <a:blipFill>
                <a:blip r:embed="rId3"/>
                <a:stretch>
                  <a:fillRect/>
                </a:stretch>
              </a:blipFill>
            </p:spPr>
            <p:txBody>
              <a:bodyPr/>
              <a:lstStyle/>
              <a:p>
                <a:r>
                  <a:rPr lang="ja-JP" altLang="en-US">
                    <a:noFill/>
                  </a:rPr>
                  <a:t> </a:t>
                </a:r>
              </a:p>
            </p:txBody>
          </p:sp>
        </mc:Fallback>
      </mc:AlternateContent>
      <p:grpSp>
        <p:nvGrpSpPr>
          <p:cNvPr id="3" name="グループ化 2"/>
          <p:cNvGrpSpPr/>
          <p:nvPr/>
        </p:nvGrpSpPr>
        <p:grpSpPr>
          <a:xfrm>
            <a:off x="5846333" y="646456"/>
            <a:ext cx="5184108" cy="5889060"/>
            <a:chOff x="6350782" y="1219200"/>
            <a:chExt cx="4175210" cy="4742970"/>
          </a:xfrm>
        </p:grpSpPr>
        <p:sp>
          <p:nvSpPr>
            <p:cNvPr id="50" name="矢印: 下 49"/>
            <p:cNvSpPr/>
            <p:nvPr/>
          </p:nvSpPr>
          <p:spPr>
            <a:xfrm rot="10800000">
              <a:off x="8407022" y="1371719"/>
              <a:ext cx="542240" cy="1269677"/>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下 42"/>
            <p:cNvSpPr/>
            <p:nvPr/>
          </p:nvSpPr>
          <p:spPr>
            <a:xfrm>
              <a:off x="8445667" y="3356537"/>
              <a:ext cx="542240" cy="567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p:cNvGrpSpPr/>
            <p:nvPr/>
          </p:nvGrpSpPr>
          <p:grpSpPr>
            <a:xfrm>
              <a:off x="6350782" y="1219200"/>
              <a:ext cx="4175210" cy="4742970"/>
              <a:chOff x="7318522" y="60960"/>
              <a:chExt cx="4175210" cy="4742970"/>
            </a:xfrm>
          </p:grpSpPr>
          <mc:AlternateContent xmlns:mc="http://schemas.openxmlformats.org/markup-compatibility/2006" xmlns:a14="http://schemas.microsoft.com/office/drawing/2010/main">
            <mc:Choice Requires="a14">
              <p:sp>
                <p:nvSpPr>
                  <p:cNvPr id="27" name="テキスト ボックス 26"/>
                  <p:cNvSpPr txBox="1"/>
                  <p:nvPr/>
                </p:nvSpPr>
                <p:spPr>
                  <a:xfrm>
                    <a:off x="10632672" y="2869204"/>
                    <a:ext cx="861060" cy="37181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2400" b="0" i="1" dirty="0" smtClean="0">
                              <a:latin typeface="Cambria Math" panose="02040503050406030204" pitchFamily="18" charset="0"/>
                            </a:rPr>
                            <m:t>𝑥</m:t>
                          </m:r>
                          <m:r>
                            <a:rPr kumimoji="1" lang="en-US" altLang="ja-JP" sz="2400" i="1" dirty="0" smtClean="0">
                              <a:latin typeface="Cambria Math" panose="02040503050406030204" pitchFamily="18" charset="0"/>
                            </a:rPr>
                            <m:t>[</m:t>
                          </m:r>
                          <m:r>
                            <a:rPr kumimoji="1" lang="en-US" altLang="ja-JP" sz="2400" i="1" dirty="0" smtClean="0">
                              <a:latin typeface="Cambria Math" panose="02040503050406030204" pitchFamily="18" charset="0"/>
                            </a:rPr>
                            <m:t>𝑚</m:t>
                          </m:r>
                          <m:r>
                            <a:rPr kumimoji="1" lang="en-US" altLang="ja-JP" sz="2400" i="1" dirty="0" smtClean="0">
                              <a:latin typeface="Cambria Math" panose="02040503050406030204" pitchFamily="18" charset="0"/>
                            </a:rPr>
                            <m:t>]</m:t>
                          </m:r>
                        </m:oMath>
                      </m:oMathPara>
                    </a14:m>
                    <a:endParaRPr kumimoji="1" lang="ja-JP" altLang="en-US" sz="240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10632672" y="2869204"/>
                    <a:ext cx="861060" cy="371819"/>
                  </a:xfrm>
                  <a:prstGeom prst="rect">
                    <a:avLst/>
                  </a:prstGeom>
                  <a:blipFill>
                    <a:blip r:embed="rId4"/>
                    <a:stretch>
                      <a:fillRect b="-15789"/>
                    </a:stretch>
                  </a:blipFill>
                </p:spPr>
                <p:txBody>
                  <a:bodyPr/>
                  <a:lstStyle/>
                  <a:p>
                    <a:r>
                      <a:rPr lang="ja-JP" altLang="en-US">
                        <a:noFill/>
                      </a:rPr>
                      <a:t> </a:t>
                    </a:r>
                  </a:p>
                </p:txBody>
              </p:sp>
            </mc:Fallback>
          </mc:AlternateContent>
          <p:grpSp>
            <p:nvGrpSpPr>
              <p:cNvPr id="39" name="グループ化 38"/>
              <p:cNvGrpSpPr/>
              <p:nvPr/>
            </p:nvGrpSpPr>
            <p:grpSpPr>
              <a:xfrm>
                <a:off x="8049555" y="60960"/>
                <a:ext cx="2892765" cy="4742970"/>
                <a:chOff x="8049555" y="60960"/>
                <a:chExt cx="2892765" cy="4742970"/>
              </a:xfrm>
            </p:grpSpPr>
            <p:sp>
              <p:nvSpPr>
                <p:cNvPr id="5" name="正方形/長方形 4"/>
                <p:cNvSpPr/>
                <p:nvPr/>
              </p:nvSpPr>
              <p:spPr>
                <a:xfrm>
                  <a:off x="8545503" y="593550"/>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p:cNvSpPr/>
                <p:nvPr/>
              </p:nvSpPr>
              <p:spPr>
                <a:xfrm>
                  <a:off x="8049557" y="3402578"/>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lumMod val="95000"/>
                        <a:lumOff val="5000"/>
                      </a:schemeClr>
                    </a:solidFill>
                  </a:endParaRPr>
                </a:p>
              </p:txBody>
            </p:sp>
            <p:cxnSp>
              <p:nvCxnSpPr>
                <p:cNvPr id="21" name="直線コネクタ 20"/>
                <p:cNvCxnSpPr>
                  <a:stCxn id="5" idx="2"/>
                </p:cNvCxnSpPr>
                <p:nvPr/>
              </p:nvCxnSpPr>
              <p:spPr>
                <a:xfrm>
                  <a:off x="8731483" y="3910187"/>
                  <a:ext cx="21803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6" idx="2"/>
                </p:cNvCxnSpPr>
                <p:nvPr/>
              </p:nvCxnSpPr>
              <p:spPr>
                <a:xfrm>
                  <a:off x="9645882" y="2319473"/>
                  <a:ext cx="129643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10721340" y="2319473"/>
                  <a:ext cx="0" cy="15907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楕円 27"/>
                <p:cNvSpPr/>
                <p:nvPr/>
              </p:nvSpPr>
              <p:spPr>
                <a:xfrm>
                  <a:off x="8049557" y="90445"/>
                  <a:ext cx="991892" cy="99189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lumMod val="95000"/>
                        <a:lumOff val="5000"/>
                      </a:schemeClr>
                    </a:solidFill>
                  </a:endParaRPr>
                </a:p>
              </p:txBody>
            </p:sp>
            <p:cxnSp>
              <p:nvCxnSpPr>
                <p:cNvPr id="30" name="直線コネクタ 29"/>
                <p:cNvCxnSpPr>
                  <a:stCxn id="7" idx="2"/>
                  <a:endCxn id="28" idx="2"/>
                </p:cNvCxnSpPr>
                <p:nvPr/>
              </p:nvCxnSpPr>
              <p:spPr>
                <a:xfrm flipV="1">
                  <a:off x="8049557"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7" idx="6"/>
                  <a:endCxn id="28" idx="6"/>
                </p:cNvCxnSpPr>
                <p:nvPr/>
              </p:nvCxnSpPr>
              <p:spPr>
                <a:xfrm flipV="1">
                  <a:off x="9041449" y="586391"/>
                  <a:ext cx="0" cy="331213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5400000">
                  <a:off x="8049555" y="3402577"/>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円弧 37"/>
                <p:cNvSpPr/>
                <p:nvPr/>
              </p:nvSpPr>
              <p:spPr>
                <a:xfrm rot="16200000">
                  <a:off x="8049555" y="60960"/>
                  <a:ext cx="991893" cy="991893"/>
                </a:xfrm>
                <a:prstGeom prst="arc">
                  <a:avLst>
                    <a:gd name="adj1" fmla="val 16200000"/>
                    <a:gd name="adj2" fmla="val 5315040"/>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四角形: 角を丸くする 5"/>
                <p:cNvSpPr/>
                <p:nvPr/>
              </p:nvSpPr>
              <p:spPr>
                <a:xfrm>
                  <a:off x="8917462" y="1296585"/>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26" name="テキスト ボックス 25"/>
                    <p:cNvSpPr txBox="1"/>
                    <p:nvPr/>
                  </p:nvSpPr>
                  <p:spPr>
                    <a:xfrm>
                      <a:off x="9290842" y="1623363"/>
                      <a:ext cx="861060" cy="37181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rPr>
                              <m:t>𝑚</m:t>
                            </m:r>
                            <m:r>
                              <a:rPr kumimoji="1" lang="en-US" altLang="ja-JP" sz="2400" i="1" dirty="0" smtClean="0">
                                <a:latin typeface="Cambria Math" panose="02040503050406030204" pitchFamily="18" charset="0"/>
                              </a:rPr>
                              <m:t>[</m:t>
                            </m:r>
                            <m:r>
                              <a:rPr kumimoji="1" lang="en-US" altLang="ja-JP" sz="2400" i="1" dirty="0" smtClean="0">
                                <a:latin typeface="Cambria Math" panose="02040503050406030204" pitchFamily="18" charset="0"/>
                              </a:rPr>
                              <m:t>𝑘𝑔</m:t>
                            </m:r>
                            <m:r>
                              <a:rPr kumimoji="1" lang="en-US" altLang="ja-JP" sz="2400" i="1" dirty="0" smtClean="0">
                                <a:latin typeface="Cambria Math" panose="02040503050406030204" pitchFamily="18" charset="0"/>
                              </a:rPr>
                              <m:t>]</m:t>
                            </m:r>
                          </m:oMath>
                        </m:oMathPara>
                      </a14:m>
                      <a:endParaRPr kumimoji="1" lang="ja-JP" altLang="en-US" sz="2400"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9290842" y="1623363"/>
                      <a:ext cx="861060" cy="371819"/>
                    </a:xfrm>
                    <a:prstGeom prst="rect">
                      <a:avLst/>
                    </a:prstGeom>
                    <a:blipFill>
                      <a:blip r:embed="rId5"/>
                      <a:stretch>
                        <a:fillRect l="-571" b="-157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9098519" y="2786996"/>
                      <a:ext cx="1437031" cy="37181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rPr>
                              <m:t>𝑚𝑔</m:t>
                            </m:r>
                            <m:r>
                              <a:rPr kumimoji="1" lang="en-US" altLang="ja-JP" sz="2400" i="1" dirty="0" smtClean="0">
                                <a:latin typeface="Cambria Math" panose="02040503050406030204" pitchFamily="18" charset="0"/>
                              </a:rPr>
                              <m:t>[</m:t>
                            </m:r>
                            <m:r>
                              <a:rPr kumimoji="1" lang="en-US" altLang="ja-JP" sz="2400" b="0" i="1" dirty="0" smtClean="0">
                                <a:latin typeface="Cambria Math" panose="02040503050406030204" pitchFamily="18" charset="0"/>
                              </a:rPr>
                              <m:t>𝑚</m:t>
                            </m:r>
                            <m:r>
                              <a:rPr kumimoji="1" lang="en-US" altLang="ja-JP" sz="2400" b="0" i="1" dirty="0" smtClean="0">
                                <a:latin typeface="Cambria Math" panose="02040503050406030204" pitchFamily="18" charset="0"/>
                              </a:rPr>
                              <m:t>/</m:t>
                            </m:r>
                            <m:sSup>
                              <m:sSupPr>
                                <m:ctrlPr>
                                  <a:rPr kumimoji="1" lang="en-US" altLang="ja-JP" sz="2400" b="0" i="1" dirty="0" smtClean="0">
                                    <a:latin typeface="Cambria Math" panose="02040503050406030204" pitchFamily="18" charset="0"/>
                                  </a:rPr>
                                </m:ctrlPr>
                              </m:sSupPr>
                              <m:e>
                                <m:r>
                                  <a:rPr kumimoji="1" lang="en-US" altLang="ja-JP" sz="2400" b="0" i="1" dirty="0" smtClean="0">
                                    <a:latin typeface="Cambria Math" panose="02040503050406030204" pitchFamily="18" charset="0"/>
                                  </a:rPr>
                                  <m:t>𝑠</m:t>
                                </m:r>
                              </m:e>
                              <m:sup>
                                <m:r>
                                  <a:rPr kumimoji="1" lang="en-US" altLang="ja-JP" sz="2400" b="0" i="1" dirty="0" smtClean="0">
                                    <a:latin typeface="Cambria Math" panose="02040503050406030204" pitchFamily="18" charset="0"/>
                                  </a:rPr>
                                  <m:t>2</m:t>
                                </m:r>
                              </m:sup>
                            </m:sSup>
                            <m:r>
                              <a:rPr kumimoji="1" lang="en-US" altLang="ja-JP" sz="2400" i="1" dirty="0" smtClean="0">
                                <a:latin typeface="Cambria Math" panose="02040503050406030204" pitchFamily="18" charset="0"/>
                              </a:rPr>
                              <m:t>]</m:t>
                            </m:r>
                          </m:oMath>
                        </m:oMathPara>
                      </a14:m>
                      <a:endParaRPr kumimoji="1" lang="ja-JP" altLang="en-US" sz="2400"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9098519" y="2786996"/>
                      <a:ext cx="1437031" cy="371819"/>
                    </a:xfrm>
                    <a:prstGeom prst="rect">
                      <a:avLst/>
                    </a:prstGeom>
                    <a:blipFill>
                      <a:blip r:embed="rId6"/>
                      <a:stretch>
                        <a:fillRect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9027493" y="4432111"/>
                      <a:ext cx="1484919" cy="371819"/>
                    </a:xfrm>
                    <a:prstGeom prst="rect">
                      <a:avLst/>
                    </a:prstGeom>
                    <a:noFill/>
                  </p:spPr>
                  <p:txBody>
                    <a:bodyPr wrap="square" rtlCol="0">
                      <a:spAutoFit/>
                    </a:bodyPr>
                    <a:lstStyle/>
                    <a:p>
                      <a:pPr algn="ctr"/>
                      <a14:m>
                        <m:oMath xmlns:m="http://schemas.openxmlformats.org/officeDocument/2006/math">
                          <m:r>
                            <a:rPr kumimoji="1" lang="en-US" altLang="ja-JP" sz="2400" b="0" i="1" dirty="0" smtClean="0">
                              <a:latin typeface="Cambria Math" panose="02040503050406030204" pitchFamily="18" charset="0"/>
                            </a:rPr>
                            <m:t>𝑟</m:t>
                          </m:r>
                          <m:r>
                            <a:rPr kumimoji="1" lang="en-US" altLang="ja-JP" sz="2400" i="1" dirty="0" smtClean="0">
                              <a:latin typeface="Cambria Math" panose="02040503050406030204" pitchFamily="18" charset="0"/>
                            </a:rPr>
                            <m:t>[</m:t>
                          </m:r>
                          <m:r>
                            <a:rPr kumimoji="1" lang="en-US" altLang="ja-JP" sz="2400" b="0" i="1" dirty="0" smtClean="0">
                              <a:latin typeface="Cambria Math" panose="02040503050406030204" pitchFamily="18" charset="0"/>
                            </a:rPr>
                            <m:t>𝑚</m:t>
                          </m:r>
                          <m:r>
                            <a:rPr kumimoji="1" lang="en-US" altLang="ja-JP" sz="2400" i="1" dirty="0" smtClean="0">
                              <a:latin typeface="Cambria Math" panose="02040503050406030204" pitchFamily="18" charset="0"/>
                            </a:rPr>
                            <m:t>]</m:t>
                          </m:r>
                        </m:oMath>
                      </a14:m>
                      <a:r>
                        <a:rPr kumimoji="1" lang="en-US" altLang="ja-JP" sz="2400" dirty="0"/>
                        <a:t>(</a:t>
                      </a:r>
                      <a:r>
                        <a:rPr kumimoji="1" lang="ja-JP" altLang="en-US" sz="2400" dirty="0"/>
                        <a:t>半径</a:t>
                      </a:r>
                      <a:r>
                        <a:rPr kumimoji="1" lang="en-US" altLang="ja-JP" sz="2400" dirty="0"/>
                        <a:t>)</a:t>
                      </a:r>
                      <a:endParaRPr kumimoji="1" lang="ja-JP" altLang="en-US" sz="2400" dirty="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9027493" y="4432111"/>
                      <a:ext cx="1484919" cy="371819"/>
                    </a:xfrm>
                    <a:prstGeom prst="rect">
                      <a:avLst/>
                    </a:prstGeom>
                    <a:blipFill>
                      <a:blip r:embed="rId7"/>
                      <a:stretch>
                        <a:fillRect t="-10526" b="-28947"/>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42" name="テキスト ボックス 41"/>
                  <p:cNvSpPr txBox="1"/>
                  <p:nvPr/>
                </p:nvSpPr>
                <p:spPr>
                  <a:xfrm>
                    <a:off x="7318522" y="4025139"/>
                    <a:ext cx="861060" cy="37181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rPr>
                            <m:t>𝑇</m:t>
                          </m:r>
                          <m:r>
                            <a:rPr kumimoji="1" lang="en-US" altLang="ja-JP" sz="2400" i="1" dirty="0" smtClean="0">
                              <a:latin typeface="Cambria Math" panose="02040503050406030204" pitchFamily="18" charset="0"/>
                            </a:rPr>
                            <m:t>[</m:t>
                          </m:r>
                          <m:r>
                            <a:rPr kumimoji="1" lang="en-US" altLang="ja-JP" sz="2400" b="0" i="1" dirty="0" smtClean="0">
                              <a:latin typeface="Cambria Math" panose="02040503050406030204" pitchFamily="18" charset="0"/>
                            </a:rPr>
                            <m:t>𝑁</m:t>
                          </m:r>
                          <m:r>
                            <a:rPr kumimoji="1" lang="en-US" altLang="ja-JP" sz="2400" i="1" dirty="0" smtClean="0">
                              <a:latin typeface="Cambria Math" panose="02040503050406030204" pitchFamily="18" charset="0"/>
                            </a:rPr>
                            <m:t>𝑚</m:t>
                          </m:r>
                          <m:r>
                            <a:rPr kumimoji="1" lang="en-US" altLang="ja-JP" sz="2400" i="1" dirty="0" smtClean="0">
                              <a:latin typeface="Cambria Math" panose="02040503050406030204" pitchFamily="18" charset="0"/>
                            </a:rPr>
                            <m:t>]</m:t>
                          </m:r>
                        </m:oMath>
                      </m:oMathPara>
                    </a14:m>
                    <a:endParaRPr kumimoji="1" lang="ja-JP" altLang="en-US" sz="2400"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7318522" y="4025139"/>
                    <a:ext cx="861060" cy="371819"/>
                  </a:xfrm>
                  <a:prstGeom prst="rect">
                    <a:avLst/>
                  </a:prstGeom>
                  <a:blipFill>
                    <a:blip r:embed="rId8"/>
                    <a:stretch>
                      <a:fillRect l="-5714" r="-1143" b="-157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9769952" y="627421"/>
                    <a:ext cx="1225708" cy="62930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kumimoji="1" lang="en-US" altLang="ja-JP" sz="2400" b="0" i="1" dirty="0" smtClean="0">
                                  <a:latin typeface="Cambria Math" panose="02040503050406030204" pitchFamily="18" charset="0"/>
                                </a:rPr>
                              </m:ctrlPr>
                            </m:fPr>
                            <m:num>
                              <m:r>
                                <a:rPr kumimoji="1" lang="en-US" altLang="ja-JP" sz="2400" b="0" i="1" dirty="0" smtClean="0">
                                  <a:latin typeface="Cambria Math" panose="02040503050406030204" pitchFamily="18" charset="0"/>
                                </a:rPr>
                                <m:t>𝑇</m:t>
                              </m:r>
                            </m:num>
                            <m:den>
                              <m:r>
                                <a:rPr kumimoji="1" lang="en-US" altLang="ja-JP" sz="2400" b="0" i="1" dirty="0" smtClean="0">
                                  <a:latin typeface="Cambria Math" panose="02040503050406030204" pitchFamily="18" charset="0"/>
                                </a:rPr>
                                <m:t>𝑟</m:t>
                              </m:r>
                            </m:den>
                          </m:f>
                          <m:r>
                            <a:rPr kumimoji="1" lang="en-US" altLang="ja-JP" sz="2400" i="1" dirty="0" smtClean="0">
                              <a:latin typeface="Cambria Math" panose="02040503050406030204" pitchFamily="18" charset="0"/>
                            </a:rPr>
                            <m:t>[</m:t>
                          </m:r>
                          <m:r>
                            <a:rPr kumimoji="1" lang="en-US" altLang="ja-JP" sz="2400" i="1" dirty="0" smtClean="0">
                              <a:latin typeface="Cambria Math" panose="02040503050406030204" pitchFamily="18" charset="0"/>
                            </a:rPr>
                            <m:t>𝑚</m:t>
                          </m:r>
                          <m:r>
                            <a:rPr kumimoji="1" lang="en-US" altLang="ja-JP" sz="2400" b="0" i="1" dirty="0" smtClean="0">
                              <a:latin typeface="Cambria Math" panose="02040503050406030204" pitchFamily="18" charset="0"/>
                            </a:rPr>
                            <m:t>/</m:t>
                          </m:r>
                          <m:r>
                            <a:rPr kumimoji="1" lang="en-US" altLang="ja-JP" sz="2400" b="0" i="1" dirty="0" smtClean="0">
                              <a:latin typeface="Cambria Math" panose="02040503050406030204" pitchFamily="18" charset="0"/>
                            </a:rPr>
                            <m:t>𝑠</m:t>
                          </m:r>
                          <m:r>
                            <a:rPr kumimoji="1" lang="en-US" altLang="ja-JP" sz="2400" i="1" dirty="0" smtClean="0">
                              <a:latin typeface="Cambria Math" panose="02040503050406030204" pitchFamily="18" charset="0"/>
                            </a:rPr>
                            <m:t>]</m:t>
                          </m:r>
                        </m:oMath>
                      </m:oMathPara>
                    </a14:m>
                    <a:endParaRPr kumimoji="1" lang="ja-JP" altLang="en-US" sz="2400" dirty="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9769952" y="627421"/>
                    <a:ext cx="1225708" cy="629303"/>
                  </a:xfrm>
                  <a:prstGeom prst="rect">
                    <a:avLst/>
                  </a:prstGeom>
                  <a:blipFill>
                    <a:blip r:embed="rId9"/>
                    <a:stretch>
                      <a:fillRect/>
                    </a:stretch>
                  </a:blipFill>
                </p:spPr>
                <p:txBody>
                  <a:bodyPr/>
                  <a:lstStyle/>
                  <a:p>
                    <a:r>
                      <a:rPr lang="ja-JP" altLang="en-US">
                        <a:noFill/>
                      </a:rPr>
                      <a:t> </a:t>
                    </a:r>
                  </a:p>
                </p:txBody>
              </p:sp>
            </mc:Fallback>
          </mc:AlternateContent>
        </p:grpSp>
        <p:sp>
          <p:nvSpPr>
            <p:cNvPr id="41" name="円弧 40"/>
            <p:cNvSpPr/>
            <p:nvPr/>
          </p:nvSpPr>
          <p:spPr>
            <a:xfrm>
              <a:off x="7341867" y="4813158"/>
              <a:ext cx="510540" cy="510540"/>
            </a:xfrm>
            <a:prstGeom prst="arc">
              <a:avLst>
                <a:gd name="adj1" fmla="val 16200000"/>
                <a:gd name="adj2" fmla="val 1169341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7" name="直線矢印コネクタ 46"/>
            <p:cNvCxnSpPr>
              <a:endCxn id="7" idx="5"/>
            </p:cNvCxnSpPr>
            <p:nvPr/>
          </p:nvCxnSpPr>
          <p:spPr>
            <a:xfrm flipH="1" flipV="1">
              <a:off x="7928450" y="5407451"/>
              <a:ext cx="339250" cy="32096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矢印: 右 51"/>
          <p:cNvSpPr/>
          <p:nvPr/>
        </p:nvSpPr>
        <p:spPr>
          <a:xfrm rot="10800000">
            <a:off x="5502616" y="2571056"/>
            <a:ext cx="823468" cy="1813314"/>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4126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17701" y="2771185"/>
            <a:ext cx="3368146" cy="2926150"/>
            <a:chOff x="66119" y="2689169"/>
            <a:chExt cx="3368146" cy="2926150"/>
          </a:xfrm>
        </p:grpSpPr>
        <p:sp>
          <p:nvSpPr>
            <p:cNvPr id="3" name="正方形/長方形 2"/>
            <p:cNvSpPr/>
            <p:nvPr/>
          </p:nvSpPr>
          <p:spPr>
            <a:xfrm>
              <a:off x="139075" y="3226130"/>
              <a:ext cx="2087880" cy="224028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p:cNvSpPr/>
            <p:nvPr/>
          </p:nvSpPr>
          <p:spPr>
            <a:xfrm>
              <a:off x="2017812" y="4083511"/>
              <a:ext cx="426717" cy="4601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M</a:t>
              </a:r>
              <a:endParaRPr kumimoji="1" lang="ja-JP" altLang="en-US" dirty="0">
                <a:solidFill>
                  <a:sysClr val="windowText" lastClr="000000"/>
                </a:solidFill>
              </a:endParaRPr>
            </a:p>
          </p:txBody>
        </p:sp>
        <p:cxnSp>
          <p:nvCxnSpPr>
            <p:cNvPr id="5" name="直線矢印コネクタ 4"/>
            <p:cNvCxnSpPr/>
            <p:nvPr/>
          </p:nvCxnSpPr>
          <p:spPr>
            <a:xfrm>
              <a:off x="2403402" y="3065556"/>
              <a:ext cx="0" cy="83296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テキスト ボックス 5"/>
                <p:cNvSpPr txBox="1"/>
                <p:nvPr/>
              </p:nvSpPr>
              <p:spPr>
                <a:xfrm>
                  <a:off x="1676525" y="2689169"/>
                  <a:ext cx="8610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𝐼</m:t>
                        </m:r>
                        <m:r>
                          <a:rPr kumimoji="1" lang="en-US" altLang="ja-JP" i="1" dirty="0" smtClean="0">
                            <a:latin typeface="Cambria Math" panose="02040503050406030204" pitchFamily="18" charset="0"/>
                          </a:rPr>
                          <m:t>[</m:t>
                        </m:r>
                        <m:r>
                          <a:rPr kumimoji="1" lang="en-US" altLang="ja-JP" b="0" i="1" dirty="0" smtClean="0">
                            <a:latin typeface="Cambria Math" panose="02040503050406030204" pitchFamily="18" charset="0"/>
                          </a:rPr>
                          <m:t>𝐴</m:t>
                        </m:r>
                        <m:r>
                          <a:rPr kumimoji="1" lang="en-US" altLang="ja-JP" i="1" dirty="0" smtClean="0">
                            <a:latin typeface="Cambria Math" panose="02040503050406030204" pitchFamily="18" charset="0"/>
                          </a:rPr>
                          <m:t>]</m:t>
                        </m:r>
                      </m:oMath>
                    </m:oMathPara>
                  </a14:m>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676525" y="2689169"/>
                  <a:ext cx="861060" cy="369332"/>
                </a:xfrm>
                <a:prstGeom prst="rect">
                  <a:avLst/>
                </a:prstGeom>
                <a:blipFill>
                  <a:blip r:embed="rId3"/>
                  <a:stretch>
                    <a:fillRect b="-14754"/>
                  </a:stretch>
                </a:blipFill>
              </p:spPr>
              <p:txBody>
                <a:bodyPr/>
                <a:lstStyle/>
                <a:p>
                  <a:r>
                    <a:rPr lang="ja-JP" altLang="en-US">
                      <a:noFill/>
                    </a:rPr>
                    <a:t> </a:t>
                  </a:r>
                </a:p>
              </p:txBody>
            </p:sp>
          </mc:Fallback>
        </mc:AlternateContent>
        <p:sp>
          <p:nvSpPr>
            <p:cNvPr id="7" name="正方形/長方形 6"/>
            <p:cNvSpPr/>
            <p:nvPr/>
          </p:nvSpPr>
          <p:spPr>
            <a:xfrm>
              <a:off x="66119" y="3146742"/>
              <a:ext cx="453955" cy="239905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 name="直線矢印コネクタ 7"/>
            <p:cNvCxnSpPr>
              <a:stCxn id="3" idx="0"/>
              <a:endCxn id="3" idx="2"/>
            </p:cNvCxnSpPr>
            <p:nvPr/>
          </p:nvCxnSpPr>
          <p:spPr>
            <a:xfrm>
              <a:off x="1183015" y="3226130"/>
              <a:ext cx="0" cy="2240280"/>
            </a:xfrm>
            <a:prstGeom prst="straightConnector1">
              <a:avLst/>
            </a:prstGeom>
            <a:ln w="28575">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520075" y="3738818"/>
                  <a:ext cx="86106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rPr>
                          <m:t>𝑢</m:t>
                        </m:r>
                        <m:r>
                          <a:rPr kumimoji="1" lang="en-US" altLang="ja-JP" i="1" dirty="0" smtClean="0">
                            <a:latin typeface="Cambria Math" panose="02040503050406030204" pitchFamily="18" charset="0"/>
                          </a:rPr>
                          <m:t>[</m:t>
                        </m:r>
                        <m:r>
                          <a:rPr kumimoji="1" lang="en-US" altLang="ja-JP" b="0" i="1" dirty="0" smtClean="0">
                            <a:latin typeface="Cambria Math" panose="02040503050406030204" pitchFamily="18" charset="0"/>
                          </a:rPr>
                          <m:t>𝑉</m:t>
                        </m:r>
                        <m:r>
                          <a:rPr kumimoji="1" lang="en-US" altLang="ja-JP" i="1" dirty="0" smtClean="0">
                            <a:latin typeface="Cambria Math" panose="02040503050406030204" pitchFamily="18" charset="0"/>
                          </a:rPr>
                          <m:t>]</m:t>
                        </m:r>
                      </m:oMath>
                    </m:oMathPara>
                  </a14:m>
                  <a:endParaRPr kumimoji="1"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520075" y="3738818"/>
                  <a:ext cx="861060" cy="369332"/>
                </a:xfrm>
                <a:prstGeom prst="rect">
                  <a:avLst/>
                </a:prstGeom>
                <a:blipFill>
                  <a:blip r:embed="rId4"/>
                  <a:stretch>
                    <a:fillRect b="-14754"/>
                  </a:stretch>
                </a:blipFill>
              </p:spPr>
              <p:txBody>
                <a:bodyPr/>
                <a:lstStyle/>
                <a:p>
                  <a:r>
                    <a:rPr lang="ja-JP" altLang="en-US">
                      <a:noFill/>
                    </a:rPr>
                    <a:t> </a:t>
                  </a:r>
                </a:p>
              </p:txBody>
            </p:sp>
          </mc:Fallback>
        </mc:AlternateContent>
        <p:cxnSp>
          <p:nvCxnSpPr>
            <p:cNvPr id="10" name="直線矢印コネクタ 9"/>
            <p:cNvCxnSpPr/>
            <p:nvPr/>
          </p:nvCxnSpPr>
          <p:spPr>
            <a:xfrm>
              <a:off x="1631616" y="3077220"/>
              <a:ext cx="772391" cy="0"/>
            </a:xfrm>
            <a:prstGeom prst="straightConnector1">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円弧 10"/>
            <p:cNvSpPr/>
            <p:nvPr/>
          </p:nvSpPr>
          <p:spPr>
            <a:xfrm>
              <a:off x="1916933" y="3991356"/>
              <a:ext cx="626844" cy="626844"/>
            </a:xfrm>
            <a:prstGeom prst="arc">
              <a:avLst>
                <a:gd name="adj1" fmla="val 16200000"/>
                <a:gd name="adj2" fmla="val 11693411"/>
              </a:avLst>
            </a:prstGeom>
            <a:ln w="38100">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2" name="テキスト ボックス 11"/>
                <p:cNvSpPr txBox="1"/>
                <p:nvPr/>
              </p:nvSpPr>
              <p:spPr>
                <a:xfrm>
                  <a:off x="2107055" y="4495974"/>
                  <a:ext cx="1327210" cy="111934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i="1" dirty="0" smtClean="0">
                            <a:latin typeface="Cambria Math" panose="02040503050406030204" pitchFamily="18" charset="0"/>
                          </a:rPr>
                          <m:t>𝜔</m:t>
                        </m:r>
                        <m:r>
                          <a:rPr lang="en-US" altLang="ja-JP" i="1" dirty="0" smtClean="0">
                            <a:latin typeface="Cambria Math" panose="02040503050406030204" pitchFamily="18" charset="0"/>
                          </a:rPr>
                          <m:t>=</m:t>
                        </m:r>
                      </m:oMath>
                    </m:oMathPara>
                  </a14:m>
                  <a:endParaRPr lang="en-US" altLang="ja-JP"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𝑣</m:t>
                            </m:r>
                          </m:num>
                          <m:den>
                            <m:r>
                              <a:rPr lang="en-US" altLang="ja-JP" b="0" i="1" dirty="0" smtClean="0">
                                <a:latin typeface="Cambria Math" panose="02040503050406030204" pitchFamily="18" charset="0"/>
                              </a:rPr>
                              <m:t>𝑟</m:t>
                            </m:r>
                          </m:den>
                        </m:f>
                        <m:r>
                          <a:rPr lang="en-US" altLang="ja-JP" b="0" i="1" smtClean="0">
                            <a:latin typeface="Cambria Math" panose="02040503050406030204" pitchFamily="18" charset="0"/>
                          </a:rPr>
                          <m:t>𝑛</m:t>
                        </m:r>
                        <m:r>
                          <a:rPr lang="en-US" altLang="ja-JP" i="1" dirty="0">
                            <a:latin typeface="Cambria Math" panose="02040503050406030204" pitchFamily="18" charset="0"/>
                          </a:rPr>
                          <m:t>[</m:t>
                        </m:r>
                        <m:r>
                          <m:rPr>
                            <m:sty m:val="p"/>
                          </m:rPr>
                          <a:rPr lang="en-US" altLang="ja-JP" i="1" dirty="0">
                            <a:latin typeface="Cambria Math" panose="02040503050406030204" pitchFamily="18" charset="0"/>
                          </a:rPr>
                          <m:t>rad</m:t>
                        </m:r>
                        <m:r>
                          <a:rPr lang="en-US" altLang="ja-JP" i="1" dirty="0">
                            <a:latin typeface="Cambria Math" panose="02040503050406030204" pitchFamily="18" charset="0"/>
                          </a:rPr>
                          <m:t>/</m:t>
                        </m:r>
                        <m:r>
                          <m:rPr>
                            <m:sty m:val="p"/>
                          </m:rPr>
                          <a:rPr lang="en-US" altLang="ja-JP" i="1" dirty="0">
                            <a:latin typeface="Cambria Math" panose="02040503050406030204" pitchFamily="18" charset="0"/>
                          </a:rPr>
                          <m:t>s</m:t>
                        </m:r>
                        <m:r>
                          <a:rPr lang="en-US" altLang="ja-JP" i="1" dirty="0">
                            <a:latin typeface="Cambria Math" panose="02040503050406030204" pitchFamily="18" charset="0"/>
                          </a:rPr>
                          <m:t>]</m:t>
                        </m:r>
                      </m:oMath>
                    </m:oMathPara>
                  </a14:m>
                  <a:endParaRPr lang="en-US" altLang="ja-JP" dirty="0"/>
                </a:p>
                <a:p>
                  <a:pPr algn="ctr"/>
                  <a:endParaRPr kumimoji="1"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2107055" y="4495974"/>
                  <a:ext cx="1327210" cy="1119345"/>
                </a:xfrm>
                <a:prstGeom prst="rect">
                  <a:avLst/>
                </a:prstGeom>
                <a:blipFill>
                  <a:blip r:embed="rId5"/>
                  <a:stretch>
                    <a:fillRect/>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4" name="テキスト ボックス 13"/>
              <p:cNvSpPr txBox="1"/>
              <p:nvPr/>
            </p:nvSpPr>
            <p:spPr>
              <a:xfrm>
                <a:off x="3492343" y="1638521"/>
                <a:ext cx="3830477" cy="1754326"/>
              </a:xfrm>
              <a:prstGeom prst="rect">
                <a:avLst/>
              </a:prstGeom>
              <a:noFill/>
            </p:spPr>
            <p:txBody>
              <a:bodyPr wrap="square" rtlCol="0">
                <a:spAutoFit/>
              </a:bodyPr>
              <a:lstStyle/>
              <a:p>
                <a:r>
                  <a:rPr kumimoji="1" lang="ja-JP" altLang="en-US" dirty="0"/>
                  <a:t>モーター固有の値</a:t>
                </a:r>
                <a:endParaRPr kumimoji="1" lang="en-US" altLang="ja-JP" dirty="0"/>
              </a:p>
              <a:p>
                <a:r>
                  <a:rPr lang="ja-JP" altLang="en-US" dirty="0"/>
                  <a:t>・内部抵抗　　　：</a:t>
                </a:r>
                <a14:m>
                  <m:oMath xmlns:m="http://schemas.openxmlformats.org/officeDocument/2006/math">
                    <m:r>
                      <m:rPr>
                        <m:sty m:val="p"/>
                      </m:rPr>
                      <a:rPr lang="en-US" altLang="ja-JP" b="0" i="0" dirty="0" smtClean="0">
                        <a:latin typeface="Cambria Math" panose="02040503050406030204" pitchFamily="18" charset="0"/>
                      </a:rPr>
                      <m:t>R</m:t>
                    </m:r>
                    <m:r>
                      <a:rPr lang="en-US" altLang="ja-JP" i="1" dirty="0">
                        <a:latin typeface="Cambria Math" panose="02040503050406030204" pitchFamily="18" charset="0"/>
                      </a:rPr>
                      <m:t>[</m:t>
                    </m:r>
                    <m:r>
                      <m:rPr>
                        <m:sty m:val="p"/>
                      </m:rPr>
                      <a:rPr lang="el-GR" altLang="ja-JP" i="1" dirty="0" smtClean="0">
                        <a:latin typeface="Cambria Math" panose="02040503050406030204" pitchFamily="18" charset="0"/>
                        <a:ea typeface="Cambria Math" panose="02040503050406030204" pitchFamily="18" charset="0"/>
                      </a:rPr>
                      <m:t>Ω</m:t>
                    </m:r>
                    <m:r>
                      <a:rPr lang="en-US" altLang="ja-JP" i="1" dirty="0">
                        <a:latin typeface="Cambria Math" panose="02040503050406030204" pitchFamily="18" charset="0"/>
                      </a:rPr>
                      <m:t>]</m:t>
                    </m:r>
                  </m:oMath>
                </a14:m>
                <a:endParaRPr lang="en-US" altLang="ja-JP" dirty="0"/>
              </a:p>
              <a:p>
                <a:r>
                  <a:rPr kumimoji="1" lang="ja-JP" altLang="en-US" dirty="0"/>
                  <a:t>・慣性モーメント：</a:t>
                </a:r>
                <a14:m>
                  <m:oMath xmlns:m="http://schemas.openxmlformats.org/officeDocument/2006/math">
                    <m:r>
                      <a:rPr lang="en-US" altLang="ja-JP" i="1" dirty="0">
                        <a:latin typeface="Cambria Math" panose="02040503050406030204" pitchFamily="18" charset="0"/>
                      </a:rPr>
                      <m:t>𝐽</m:t>
                    </m:r>
                    <m:r>
                      <a:rPr lang="en-US" altLang="ja-JP" i="1" dirty="0">
                        <a:latin typeface="Cambria Math" panose="02040503050406030204" pitchFamily="18" charset="0"/>
                      </a:rPr>
                      <m:t>[</m:t>
                    </m:r>
                    <m:r>
                      <a:rPr lang="en-US" altLang="ja-JP" b="0" i="1" dirty="0" smtClean="0">
                        <a:latin typeface="Cambria Math" panose="02040503050406030204" pitchFamily="18" charset="0"/>
                      </a:rPr>
                      <m:t>𝑘𝑔</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2</m:t>
                        </m:r>
                      </m:sup>
                    </m:sSup>
                    <m:r>
                      <a:rPr lang="en-US" altLang="ja-JP" i="1" dirty="0">
                        <a:latin typeface="Cambria Math" panose="02040503050406030204" pitchFamily="18" charset="0"/>
                      </a:rPr>
                      <m:t>]</m:t>
                    </m:r>
                  </m:oMath>
                </a14:m>
                <a:endParaRPr kumimoji="1" lang="en-US" altLang="ja-JP" dirty="0"/>
              </a:p>
              <a:p>
                <a:r>
                  <a:rPr lang="ja-JP" altLang="en-US" dirty="0"/>
                  <a:t>・トルク定数　　：</a:t>
                </a:r>
                <a14:m>
                  <m:oMath xmlns:m="http://schemas.openxmlformats.org/officeDocument/2006/math">
                    <m:r>
                      <m:rPr>
                        <m:sty m:val="p"/>
                      </m:rPr>
                      <a:rPr lang="en-US" altLang="ja-JP" b="0" i="0" dirty="0" smtClean="0">
                        <a:latin typeface="Cambria Math" panose="02040503050406030204" pitchFamily="18" charset="0"/>
                      </a:rPr>
                      <m:t>K</m:t>
                    </m:r>
                    <m:r>
                      <a:rPr lang="en-US" altLang="ja-JP" i="1" dirty="0">
                        <a:latin typeface="Cambria Math" panose="02040503050406030204" pitchFamily="18" charset="0"/>
                      </a:rPr>
                      <m:t>[</m:t>
                    </m:r>
                    <m:r>
                      <a:rPr lang="en-US" altLang="ja-JP" b="0" i="1" dirty="0" smtClean="0">
                        <a:latin typeface="Cambria Math" panose="02040503050406030204" pitchFamily="18" charset="0"/>
                      </a:rPr>
                      <m:t>𝑁𝑚</m:t>
                    </m:r>
                    <m:r>
                      <a:rPr lang="en-US" altLang="ja-JP" i="1" dirty="0">
                        <a:latin typeface="Cambria Math" panose="02040503050406030204" pitchFamily="18" charset="0"/>
                      </a:rPr>
                      <m:t>/</m:t>
                    </m:r>
                    <m:r>
                      <a:rPr lang="en-US" altLang="ja-JP" b="0" i="1" dirty="0" smtClean="0">
                        <a:latin typeface="Cambria Math" panose="02040503050406030204" pitchFamily="18" charset="0"/>
                      </a:rPr>
                      <m:t>𝐴</m:t>
                    </m:r>
                    <m:r>
                      <a:rPr lang="en-US" altLang="ja-JP" i="1" dirty="0">
                        <a:latin typeface="Cambria Math" panose="02040503050406030204" pitchFamily="18" charset="0"/>
                      </a:rPr>
                      <m:t>]</m:t>
                    </m:r>
                  </m:oMath>
                </a14:m>
                <a:endParaRPr kumimoji="1" lang="en-US" altLang="ja-JP" dirty="0"/>
              </a:p>
              <a:p>
                <a:r>
                  <a:rPr lang="ja-JP" altLang="en-US" dirty="0"/>
                  <a:t>・粘性抵抗　　　：</a:t>
                </a:r>
                <a14:m>
                  <m:oMath xmlns:m="http://schemas.openxmlformats.org/officeDocument/2006/math">
                    <m:r>
                      <a:rPr lang="en-US" altLang="ja-JP" i="1" dirty="0">
                        <a:latin typeface="Cambria Math" panose="02040503050406030204" pitchFamily="18" charset="0"/>
                      </a:rPr>
                      <m:t>𝐷</m:t>
                    </m:r>
                    <m:r>
                      <a:rPr lang="en-US" altLang="ja-JP" i="1" dirty="0">
                        <a:latin typeface="Cambria Math" panose="02040503050406030204" pitchFamily="18" charset="0"/>
                      </a:rPr>
                      <m:t>[</m:t>
                    </m:r>
                    <m:r>
                      <a:rPr lang="en-US" altLang="ja-JP" i="1" dirty="0">
                        <a:latin typeface="Cambria Math" panose="02040503050406030204" pitchFamily="18" charset="0"/>
                      </a:rPr>
                      <m:t>𝑁𝑚</m:t>
                    </m:r>
                    <m:r>
                      <a:rPr lang="en-US" altLang="ja-JP" i="1" dirty="0">
                        <a:latin typeface="Cambria Math" panose="02040503050406030204" pitchFamily="18" charset="0"/>
                      </a:rPr>
                      <m:t>/(</m:t>
                    </m:r>
                    <m:r>
                      <a:rPr lang="en-US" altLang="ja-JP" b="0" i="1" dirty="0" smtClean="0">
                        <a:latin typeface="Cambria Math" panose="02040503050406030204" pitchFamily="18" charset="0"/>
                      </a:rPr>
                      <m:t>𝑟𝑎𝑑</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𝑠</m:t>
                    </m:r>
                    <m:r>
                      <a:rPr lang="en-US" altLang="ja-JP" b="0" i="1" dirty="0" smtClean="0">
                        <a:latin typeface="Cambria Math" panose="02040503050406030204" pitchFamily="18" charset="0"/>
                      </a:rPr>
                      <m:t>)]</m:t>
                    </m:r>
                  </m:oMath>
                </a14:m>
                <a:endParaRPr lang="en-US" altLang="ja-JP" dirty="0"/>
              </a:p>
              <a:p>
                <a:r>
                  <a:rPr lang="ja-JP" altLang="en-US" dirty="0"/>
                  <a:t>・減速比　　　　：</a:t>
                </a:r>
                <a14:m>
                  <m:oMath xmlns:m="http://schemas.openxmlformats.org/officeDocument/2006/math">
                    <m:r>
                      <m:rPr>
                        <m:sty m:val="p"/>
                      </m:rPr>
                      <a:rPr lang="en-US" altLang="ja-JP" b="0" i="0" dirty="0" smtClean="0">
                        <a:latin typeface="Cambria Math" panose="02040503050406030204" pitchFamily="18" charset="0"/>
                      </a:rPr>
                      <m:t>n</m:t>
                    </m:r>
                    <m:r>
                      <a:rPr lang="en-US" altLang="ja-JP" i="1" dirty="0">
                        <a:latin typeface="Cambria Math" panose="02040503050406030204" pitchFamily="18" charset="0"/>
                      </a:rPr>
                      <m:t>[</m:t>
                    </m:r>
                    <m:r>
                      <a:rPr lang="en-US" altLang="ja-JP" b="0" i="1" dirty="0" smtClean="0">
                        <a:latin typeface="Cambria Math" panose="02040503050406030204" pitchFamily="18" charset="0"/>
                      </a:rPr>
                      <m:t>−</m:t>
                    </m:r>
                    <m:r>
                      <a:rPr lang="en-US" altLang="ja-JP" i="1" dirty="0">
                        <a:latin typeface="Cambria Math" panose="02040503050406030204" pitchFamily="18" charset="0"/>
                      </a:rPr>
                      <m:t>]</m:t>
                    </m:r>
                  </m:oMath>
                </a14:m>
                <a:endParaRPr lang="en-US" altLang="ja-JP"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3492343" y="1638521"/>
                <a:ext cx="3830477" cy="1754326"/>
              </a:xfrm>
              <a:prstGeom prst="rect">
                <a:avLst/>
              </a:prstGeom>
              <a:blipFill>
                <a:blip r:embed="rId6"/>
                <a:stretch>
                  <a:fillRect l="-1433" t="-2083" r="-637" b="-48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6413440" y="3191306"/>
                <a:ext cx="5670034" cy="2057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4000" i="1" smtClean="0">
                              <a:latin typeface="Cambria Math" panose="02040503050406030204" pitchFamily="18" charset="0"/>
                            </a:rPr>
                          </m:ctrlPr>
                        </m:dPr>
                        <m:e>
                          <m:eqArr>
                            <m:eqArrPr>
                              <m:ctrlPr>
                                <a:rPr kumimoji="1" lang="en-US" altLang="ja-JP" sz="4000" i="1" smtClean="0">
                                  <a:latin typeface="Cambria Math" panose="02040503050406030204" pitchFamily="18" charset="0"/>
                                </a:rPr>
                              </m:ctrlPr>
                            </m:eqArrPr>
                            <m:e>
                              <m:r>
                                <a:rPr kumimoji="1" lang="en-US" altLang="ja-JP" sz="4000" b="0" i="1" smtClean="0">
                                  <a:latin typeface="Cambria Math" panose="02040503050406030204" pitchFamily="18" charset="0"/>
                                </a:rPr>
                                <m:t>𝑅𝐼</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𝐾</m:t>
                              </m:r>
                              <m:r>
                                <a:rPr kumimoji="1" lang="ja-JP" altLang="en-US" sz="4000" b="0" i="1" smtClean="0">
                                  <a:latin typeface="Cambria Math" panose="02040503050406030204" pitchFamily="18" charset="0"/>
                                </a:rPr>
                                <m:t>𝜔</m:t>
                              </m:r>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𝑢</m:t>
                              </m:r>
                            </m:e>
                            <m:e>
                              <m:r>
                                <a:rPr kumimoji="1" lang="en-US" altLang="ja-JP" sz="4000" b="0" i="1" smtClean="0">
                                  <a:latin typeface="Cambria Math" panose="02040503050406030204" pitchFamily="18" charset="0"/>
                                </a:rPr>
                                <m:t>𝐽</m:t>
                              </m:r>
                              <m:acc>
                                <m:accPr>
                                  <m:chr m:val="̇"/>
                                  <m:ctrlPr>
                                    <a:rPr kumimoji="1" lang="en-US" altLang="ja-JP" sz="4000" b="0" i="1" smtClean="0">
                                      <a:latin typeface="Cambria Math" panose="02040503050406030204" pitchFamily="18" charset="0"/>
                                    </a:rPr>
                                  </m:ctrlPr>
                                </m:accPr>
                                <m:e>
                                  <m:r>
                                    <a:rPr kumimoji="1" lang="ja-JP" altLang="en-US" sz="4000" b="0" i="1" smtClean="0">
                                      <a:latin typeface="Cambria Math" panose="02040503050406030204" pitchFamily="18" charset="0"/>
                                    </a:rPr>
                                    <m:t>𝜔</m:t>
                                  </m:r>
                                </m:e>
                              </m:acc>
                              <m:r>
                                <a:rPr kumimoji="1" lang="en-US" altLang="ja-JP" sz="4000" b="0" i="1" smtClean="0">
                                  <a:latin typeface="Cambria Math" panose="02040503050406030204" pitchFamily="18" charset="0"/>
                                </a:rPr>
                                <m:t>+</m:t>
                              </m:r>
                              <m:f>
                                <m:fPr>
                                  <m:ctrlPr>
                                    <a:rPr kumimoji="1" lang="en-US" altLang="ja-JP" sz="4000" b="0" i="1" smtClean="0">
                                      <a:latin typeface="Cambria Math" panose="02040503050406030204" pitchFamily="18" charset="0"/>
                                    </a:rPr>
                                  </m:ctrlPr>
                                </m:fPr>
                                <m:num>
                                  <m:r>
                                    <a:rPr kumimoji="1" lang="en-US" altLang="ja-JP" sz="4000" b="0" i="1" smtClean="0">
                                      <a:latin typeface="Cambria Math" panose="02040503050406030204" pitchFamily="18" charset="0"/>
                                    </a:rPr>
                                    <m:t>𝐷</m:t>
                                  </m:r>
                                </m:num>
                                <m:den>
                                  <m:r>
                                    <a:rPr kumimoji="1" lang="en-US" altLang="ja-JP" sz="4000" b="0" i="1" smtClean="0">
                                      <a:latin typeface="Cambria Math" panose="02040503050406030204" pitchFamily="18" charset="0"/>
                                    </a:rPr>
                                    <m:t>𝑛</m:t>
                                  </m:r>
                                </m:den>
                              </m:f>
                              <m:r>
                                <a:rPr kumimoji="1" lang="ja-JP" altLang="en-US" sz="4000" b="0" i="1" smtClean="0">
                                  <a:latin typeface="Cambria Math" panose="02040503050406030204" pitchFamily="18" charset="0"/>
                                </a:rPr>
                                <m:t>𝜔</m:t>
                              </m:r>
                              <m:r>
                                <a:rPr kumimoji="1" lang="en-US" altLang="ja-JP" sz="4000" b="0" i="1" smtClean="0">
                                  <a:latin typeface="Cambria Math" panose="02040503050406030204" pitchFamily="18" charset="0"/>
                                </a:rPr>
                                <m:t>−</m:t>
                              </m:r>
                              <m:f>
                                <m:fPr>
                                  <m:ctrlPr>
                                    <a:rPr lang="en-US" altLang="ja-JP" sz="4000" b="0" i="1" smtClean="0">
                                      <a:latin typeface="Cambria Math" panose="02040503050406030204" pitchFamily="18" charset="0"/>
                                    </a:rPr>
                                  </m:ctrlPr>
                                </m:fPr>
                                <m:num>
                                  <m:r>
                                    <a:rPr lang="en-US" altLang="ja-JP" sz="4000" i="1">
                                      <a:latin typeface="Cambria Math" panose="02040503050406030204" pitchFamily="18" charset="0"/>
                                    </a:rPr>
                                    <m:t>𝑇</m:t>
                                  </m:r>
                                </m:num>
                                <m:den>
                                  <m:r>
                                    <a:rPr lang="en-US" altLang="ja-JP" sz="4000" b="0" i="1" smtClean="0">
                                      <a:latin typeface="Cambria Math" panose="02040503050406030204" pitchFamily="18" charset="0"/>
                                    </a:rPr>
                                    <m:t>𝑛</m:t>
                                  </m:r>
                                </m:den>
                              </m:f>
                              <m:r>
                                <a:rPr kumimoji="1" lang="en-US" altLang="ja-JP" sz="4000" b="0" i="1" smtClean="0">
                                  <a:latin typeface="Cambria Math" panose="02040503050406030204" pitchFamily="18" charset="0"/>
                                </a:rPr>
                                <m:t>=</m:t>
                              </m:r>
                              <m:r>
                                <a:rPr kumimoji="1" lang="en-US" altLang="ja-JP" sz="4000" b="0" i="1" smtClean="0">
                                  <a:latin typeface="Cambria Math" panose="02040503050406030204" pitchFamily="18" charset="0"/>
                                </a:rPr>
                                <m:t>𝐾𝐼</m:t>
                              </m:r>
                            </m:e>
                          </m:eqArr>
                        </m:e>
                      </m:d>
                    </m:oMath>
                  </m:oMathPara>
                </a14:m>
                <a:endParaRPr kumimoji="1" lang="ja-JP" altLang="en-US" sz="2800"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6413440" y="3191306"/>
                <a:ext cx="5670034" cy="2057551"/>
              </a:xfrm>
              <a:prstGeom prst="rect">
                <a:avLst/>
              </a:prstGeom>
              <a:blipFill>
                <a:blip r:embed="rId7"/>
                <a:stretch>
                  <a:fillRect/>
                </a:stretch>
              </a:blipFill>
            </p:spPr>
            <p:txBody>
              <a:bodyPr/>
              <a:lstStyle/>
              <a:p>
                <a:r>
                  <a:rPr lang="ja-JP" altLang="en-US">
                    <a:noFill/>
                  </a:rPr>
                  <a:t> </a:t>
                </a:r>
              </a:p>
            </p:txBody>
          </p:sp>
        </mc:Fallback>
      </mc:AlternateContent>
      <p:sp>
        <p:nvSpPr>
          <p:cNvPr id="17" name="タイトル 16"/>
          <p:cNvSpPr>
            <a:spLocks noGrp="1"/>
          </p:cNvSpPr>
          <p:nvPr>
            <p:ph type="title"/>
          </p:nvPr>
        </p:nvSpPr>
        <p:spPr/>
        <p:txBody>
          <a:bodyPr/>
          <a:lstStyle/>
          <a:p>
            <a:r>
              <a:rPr lang="ja-JP" altLang="en-US" dirty="0"/>
              <a:t>運動方程式</a:t>
            </a:r>
          </a:p>
        </p:txBody>
      </p:sp>
      <p:sp>
        <p:nvSpPr>
          <p:cNvPr id="19" name="テキスト ボックス 18"/>
          <p:cNvSpPr txBox="1"/>
          <p:nvPr/>
        </p:nvSpPr>
        <p:spPr>
          <a:xfrm>
            <a:off x="8168399" y="2294131"/>
            <a:ext cx="2160116" cy="954107"/>
          </a:xfrm>
          <a:prstGeom prst="rect">
            <a:avLst/>
          </a:prstGeom>
          <a:noFill/>
        </p:spPr>
        <p:txBody>
          <a:bodyPr wrap="square" rtlCol="0">
            <a:spAutoFit/>
          </a:bodyPr>
          <a:lstStyle/>
          <a:p>
            <a:r>
              <a:rPr kumimoji="1" lang="ja-JP" altLang="en-US" sz="2800" dirty="0"/>
              <a:t>電圧の式と</a:t>
            </a:r>
            <a:endParaRPr kumimoji="1" lang="en-US" altLang="ja-JP" sz="2800" dirty="0"/>
          </a:p>
          <a:p>
            <a:r>
              <a:rPr lang="ja-JP" altLang="en-US" sz="2800" dirty="0"/>
              <a:t>トルクの式</a:t>
            </a:r>
            <a:endParaRPr kumimoji="1" lang="ja-JP" altLang="en-US" sz="2800" dirty="0"/>
          </a:p>
        </p:txBody>
      </p:sp>
      <p:sp>
        <p:nvSpPr>
          <p:cNvPr id="20" name="矢印: 右 19"/>
          <p:cNvSpPr/>
          <p:nvPr/>
        </p:nvSpPr>
        <p:spPr>
          <a:xfrm>
            <a:off x="4079280" y="3741674"/>
            <a:ext cx="2702520" cy="1290240"/>
          </a:xfrm>
          <a:prstGeom prst="rightArrow">
            <a:avLst>
              <a:gd name="adj1" fmla="val 50000"/>
              <a:gd name="adj2" fmla="val 4629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792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状態方程式とは</a:t>
            </a:r>
            <a:endParaRPr kumimoji="1" lang="ja-JP" altLang="en-US" dirty="0"/>
          </a:p>
        </p:txBody>
      </p:sp>
      <p:sp>
        <p:nvSpPr>
          <p:cNvPr id="4" name="テキスト プレースホルダー 3"/>
          <p:cNvSpPr>
            <a:spLocks noGrp="1"/>
          </p:cNvSpPr>
          <p:nvPr>
            <p:ph type="body" idx="1"/>
          </p:nvPr>
        </p:nvSpPr>
        <p:spPr/>
        <p:txBody>
          <a:bodyPr/>
          <a:lstStyle/>
          <a:p>
            <a:r>
              <a:rPr lang="ja-JP" altLang="en-US" dirty="0"/>
              <a:t>古典制御</a:t>
            </a:r>
          </a:p>
        </p:txBody>
      </p:sp>
      <p:sp>
        <p:nvSpPr>
          <p:cNvPr id="3" name="コンテンツ プレースホルダー 2"/>
          <p:cNvSpPr>
            <a:spLocks noGrp="1"/>
          </p:cNvSpPr>
          <p:nvPr>
            <p:ph sz="half" idx="2"/>
          </p:nvPr>
        </p:nvSpPr>
        <p:spPr>
          <a:xfrm>
            <a:off x="839788" y="2505075"/>
            <a:ext cx="5157787" cy="2417445"/>
          </a:xfrm>
        </p:spPr>
        <p:txBody>
          <a:bodyPr/>
          <a:lstStyle/>
          <a:p>
            <a:r>
              <a:rPr kumimoji="1" lang="ja-JP" altLang="en-US" u="sng" dirty="0"/>
              <a:t>入力と出力の関係</a:t>
            </a:r>
            <a:r>
              <a:rPr kumimoji="1" lang="ja-JP" altLang="en-US" dirty="0"/>
              <a:t>に着目</a:t>
            </a:r>
            <a:endParaRPr lang="en-US" altLang="ja-JP" dirty="0"/>
          </a:p>
          <a:p>
            <a:r>
              <a:rPr kumimoji="1" lang="ja-JP" altLang="en-US" dirty="0"/>
              <a:t>例</a:t>
            </a:r>
            <a:endParaRPr kumimoji="1" lang="en-US" altLang="ja-JP" dirty="0"/>
          </a:p>
          <a:p>
            <a:pPr lvl="1"/>
            <a:r>
              <a:rPr lang="ja-JP" altLang="en-US" dirty="0"/>
              <a:t>負荷のないモータに掛ける電圧と回転数の関係</a:t>
            </a:r>
            <a:endParaRPr lang="en-US" altLang="ja-JP" dirty="0"/>
          </a:p>
        </p:txBody>
      </p:sp>
      <p:sp>
        <p:nvSpPr>
          <p:cNvPr id="5" name="テキスト プレースホルダー 4"/>
          <p:cNvSpPr>
            <a:spLocks noGrp="1"/>
          </p:cNvSpPr>
          <p:nvPr>
            <p:ph type="body" sz="quarter" idx="3"/>
          </p:nvPr>
        </p:nvSpPr>
        <p:spPr/>
        <p:txBody>
          <a:bodyPr/>
          <a:lstStyle/>
          <a:p>
            <a:r>
              <a:rPr kumimoji="1" lang="ja-JP" altLang="en-US" dirty="0"/>
              <a:t>現代制御</a:t>
            </a:r>
          </a:p>
        </p:txBody>
      </p:sp>
      <p:sp>
        <p:nvSpPr>
          <p:cNvPr id="6" name="コンテンツ プレースホルダー 5"/>
          <p:cNvSpPr>
            <a:spLocks noGrp="1"/>
          </p:cNvSpPr>
          <p:nvPr>
            <p:ph sz="quarter" idx="4"/>
          </p:nvPr>
        </p:nvSpPr>
        <p:spPr>
          <a:xfrm>
            <a:off x="6172200" y="2505075"/>
            <a:ext cx="5183188" cy="2920365"/>
          </a:xfrm>
        </p:spPr>
        <p:txBody>
          <a:bodyPr/>
          <a:lstStyle/>
          <a:p>
            <a:r>
              <a:rPr kumimoji="1" lang="ja-JP" altLang="en-US" u="sng" dirty="0"/>
              <a:t>内部状態</a:t>
            </a:r>
            <a:r>
              <a:rPr kumimoji="1" lang="ja-JP" altLang="en-US" dirty="0"/>
              <a:t>を表現する</a:t>
            </a:r>
            <a:endParaRPr lang="en-US" altLang="ja-JP" dirty="0"/>
          </a:p>
          <a:p>
            <a:r>
              <a:rPr kumimoji="1" lang="ja-JP" altLang="en-US" dirty="0"/>
              <a:t>例</a:t>
            </a:r>
            <a:endParaRPr kumimoji="1" lang="en-US" altLang="ja-JP" dirty="0"/>
          </a:p>
          <a:p>
            <a:pPr lvl="1"/>
            <a:r>
              <a:rPr lang="ja-JP" altLang="en-US" dirty="0"/>
              <a:t>負荷のないモータに掛ける電圧によって内部状態（電流やトルク）が変化し、それによって回転数が変わる</a:t>
            </a:r>
            <a:endParaRPr kumimoji="1" lang="ja-JP" altLang="en-US" dirty="0"/>
          </a:p>
        </p:txBody>
      </p:sp>
      <mc:AlternateContent xmlns:mc="http://schemas.openxmlformats.org/markup-compatibility/2006" xmlns:a14="http://schemas.microsoft.com/office/drawing/2010/main">
        <mc:Choice Requires="a14">
          <p:sp>
            <p:nvSpPr>
              <p:cNvPr id="9" name="テキスト ボックス 8"/>
              <p:cNvSpPr txBox="1"/>
              <p:nvPr/>
            </p:nvSpPr>
            <p:spPr>
              <a:xfrm>
                <a:off x="1577340" y="5774008"/>
                <a:ext cx="40233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𝜔</m:t>
                      </m:r>
                      <m:r>
                        <a:rPr lang="en-US" altLang="ja-JP" sz="3200" i="1">
                          <a:latin typeface="Cambria Math" panose="02040503050406030204" pitchFamily="18" charset="0"/>
                        </a:rPr>
                        <m:t>(</m:t>
                      </m:r>
                      <m:r>
                        <a:rPr lang="en-US" altLang="ja-JP" sz="3200" i="1">
                          <a:latin typeface="Cambria Math" panose="02040503050406030204" pitchFamily="18" charset="0"/>
                        </a:rPr>
                        <m:t>𝑡</m:t>
                      </m:r>
                      <m:r>
                        <a:rPr lang="en-US" altLang="ja-JP" sz="3200" i="1">
                          <a:latin typeface="Cambria Math" panose="02040503050406030204" pitchFamily="18" charset="0"/>
                        </a:rPr>
                        <m:t>)=</m:t>
                      </m:r>
                      <m:r>
                        <a:rPr kumimoji="1" lang="en-US" altLang="ja-JP" sz="3200" b="0" i="1" smtClean="0">
                          <a:latin typeface="Cambria Math" panose="02040503050406030204" pitchFamily="18" charset="0"/>
                        </a:rPr>
                        <m:t>𝐺𝑢</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𝑡</m:t>
                      </m:r>
                      <m:r>
                        <a:rPr kumimoji="1" lang="en-US" altLang="ja-JP" sz="3200" b="0" i="1" smtClean="0">
                          <a:latin typeface="Cambria Math" panose="02040503050406030204" pitchFamily="18" charset="0"/>
                        </a:rPr>
                        <m:t>)</m:t>
                      </m:r>
                    </m:oMath>
                  </m:oMathPara>
                </a14:m>
                <a:endParaRPr kumimoji="1"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577340" y="5774008"/>
                <a:ext cx="4023360" cy="58477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6461760" y="5539648"/>
                <a:ext cx="4457700" cy="10534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eqArr>
                            <m:eqArrPr>
                              <m:ctrlPr>
                                <a:rPr kumimoji="1" lang="en-US" altLang="ja-JP" sz="2800" i="1" smtClean="0">
                                  <a:latin typeface="Cambria Math" panose="02040503050406030204" pitchFamily="18" charset="0"/>
                                </a:rPr>
                              </m:ctrlPr>
                            </m:eqArrPr>
                            <m:e>
                              <m:acc>
                                <m:accPr>
                                  <m:chr m:val="̇"/>
                                  <m:ctrlPr>
                                    <a:rPr lang="ja-JP" altLang="en-US" sz="2800" i="1">
                                      <a:latin typeface="Cambria Math" panose="02040503050406030204" pitchFamily="18" charset="0"/>
                                    </a:rPr>
                                  </m:ctrlPr>
                                </m:accPr>
                                <m:e>
                                  <m:r>
                                    <a:rPr lang="en-US" altLang="ja-JP" sz="2800" i="1">
                                      <a:latin typeface="Cambria Math" panose="02040503050406030204" pitchFamily="18" charset="0"/>
                                    </a:rPr>
                                    <m:t>𝑥</m:t>
                                  </m:r>
                                </m:e>
                              </m:acc>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𝐴𝑥</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𝑡</m:t>
                              </m:r>
                              <m:r>
                                <a:rPr lang="en-US" altLang="ja-JP" sz="2800" b="0" i="1" smtClean="0">
                                  <a:latin typeface="Cambria Math" panose="02040503050406030204" pitchFamily="18" charset="0"/>
                                </a:rPr>
                                <m:t>)+</m:t>
                              </m:r>
                              <m:r>
                                <a:rPr lang="en-US" altLang="ja-JP" sz="2800" i="1">
                                  <a:latin typeface="Cambria Math" panose="02040503050406030204" pitchFamily="18" charset="0"/>
                                </a:rPr>
                                <m:t>𝐵𝑢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𝑡</m:t>
                              </m:r>
                              <m:r>
                                <a:rPr lang="en-US" altLang="ja-JP" sz="2800" b="0" i="1" smtClean="0">
                                  <a:latin typeface="Cambria Math" panose="02040503050406030204" pitchFamily="18" charset="0"/>
                                </a:rPr>
                                <m:t>)</m:t>
                              </m:r>
                            </m:e>
                            <m:e>
                              <m:r>
                                <a:rPr lang="ja-JP" altLang="en-US" sz="2800" i="1" smtClean="0">
                                  <a:latin typeface="Cambria Math" panose="02040503050406030204" pitchFamily="18" charset="0"/>
                                </a:rPr>
                                <m:t>𝜔</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𝐶𝑥</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𝐷𝑢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𝑡</m:t>
                              </m:r>
                              <m:r>
                                <a:rPr lang="en-US" altLang="ja-JP" sz="2800" b="0" i="1" smtClean="0">
                                  <a:latin typeface="Cambria Math" panose="02040503050406030204" pitchFamily="18" charset="0"/>
                                </a:rPr>
                                <m:t>)</m:t>
                              </m:r>
                              <m:r>
                                <m:rPr>
                                  <m:nor/>
                                </m:rPr>
                                <a:rPr lang="ja-JP" altLang="en-US" sz="2800" dirty="0"/>
                                <m:t> </m:t>
                              </m:r>
                            </m:e>
                          </m:eqArr>
                        </m:e>
                      </m:d>
                    </m:oMath>
                  </m:oMathPara>
                </a14:m>
                <a:endParaRPr kumimoji="1" lang="en-US" altLang="ja-JP" b="0" i="1" dirty="0">
                  <a:latin typeface="Cambria Math" panose="02040503050406030204" pitchFamily="18" charset="0"/>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461760" y="5539648"/>
                <a:ext cx="4457700" cy="1053494"/>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493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状態方程式とは</a:t>
            </a:r>
            <a:endParaRPr kumimoji="1" lang="ja-JP" altLang="en-US" dirty="0"/>
          </a:p>
        </p:txBody>
      </p:sp>
      <p:sp>
        <p:nvSpPr>
          <p:cNvPr id="4" name="テキスト プレースホルダー 3"/>
          <p:cNvSpPr>
            <a:spLocks noGrp="1"/>
          </p:cNvSpPr>
          <p:nvPr>
            <p:ph type="body" idx="1"/>
          </p:nvPr>
        </p:nvSpPr>
        <p:spPr>
          <a:xfrm>
            <a:off x="839788" y="964883"/>
            <a:ext cx="5157787" cy="823912"/>
          </a:xfrm>
        </p:spPr>
        <p:txBody>
          <a:bodyPr/>
          <a:lstStyle/>
          <a:p>
            <a:r>
              <a:rPr lang="ja-JP" altLang="en-US" dirty="0"/>
              <a:t>伝達関数</a:t>
            </a:r>
          </a:p>
        </p:txBody>
      </p:sp>
      <p:sp>
        <p:nvSpPr>
          <p:cNvPr id="3" name="コンテンツ プレースホルダー 2"/>
          <p:cNvSpPr>
            <a:spLocks noGrp="1"/>
          </p:cNvSpPr>
          <p:nvPr>
            <p:ph sz="half" idx="2"/>
          </p:nvPr>
        </p:nvSpPr>
        <p:spPr>
          <a:xfrm>
            <a:off x="839788" y="1788795"/>
            <a:ext cx="5157787" cy="2417445"/>
          </a:xfrm>
        </p:spPr>
        <p:txBody>
          <a:bodyPr/>
          <a:lstStyle/>
          <a:p>
            <a:r>
              <a:rPr kumimoji="1" lang="ja-JP" altLang="en-US" u="sng" dirty="0"/>
              <a:t>入力と出力の関係</a:t>
            </a:r>
            <a:r>
              <a:rPr kumimoji="1" lang="ja-JP" altLang="en-US" dirty="0"/>
              <a:t>に着目</a:t>
            </a:r>
            <a:endParaRPr lang="en-US" altLang="ja-JP" dirty="0"/>
          </a:p>
          <a:p>
            <a:r>
              <a:rPr kumimoji="1" lang="ja-JP" altLang="en-US" dirty="0"/>
              <a:t>例</a:t>
            </a:r>
            <a:endParaRPr kumimoji="1" lang="en-US" altLang="ja-JP" dirty="0"/>
          </a:p>
          <a:p>
            <a:pPr lvl="1"/>
            <a:r>
              <a:rPr lang="ja-JP" altLang="en-US" dirty="0"/>
              <a:t>モータに掛ける電圧と回転数の関係</a:t>
            </a:r>
            <a:endParaRPr lang="en-US" altLang="ja-JP" dirty="0"/>
          </a:p>
        </p:txBody>
      </p:sp>
      <mc:AlternateContent xmlns:mc="http://schemas.openxmlformats.org/markup-compatibility/2006" xmlns:a14="http://schemas.microsoft.com/office/drawing/2010/main">
        <mc:Choice Requires="a14">
          <p:sp>
            <p:nvSpPr>
              <p:cNvPr id="9" name="テキスト ボックス 8"/>
              <p:cNvSpPr txBox="1"/>
              <p:nvPr/>
            </p:nvSpPr>
            <p:spPr>
              <a:xfrm>
                <a:off x="1196340" y="4791028"/>
                <a:ext cx="4023360"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4400" i="1" smtClean="0">
                          <a:latin typeface="Cambria Math" panose="02040503050406030204" pitchFamily="18" charset="0"/>
                        </a:rPr>
                        <m:t>𝜔</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𝑡</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𝐺𝑢</m:t>
                      </m:r>
                      <m:r>
                        <a:rPr kumimoji="1" lang="en-US" altLang="ja-JP" sz="4400" b="0" i="1" smtClean="0">
                          <a:latin typeface="Cambria Math" panose="02040503050406030204" pitchFamily="18" charset="0"/>
                        </a:rPr>
                        <m:t>(</m:t>
                      </m:r>
                      <m:r>
                        <a:rPr kumimoji="1" lang="en-US" altLang="ja-JP" sz="4400" b="0" i="1" smtClean="0">
                          <a:latin typeface="Cambria Math" panose="02040503050406030204" pitchFamily="18" charset="0"/>
                        </a:rPr>
                        <m:t>𝑡</m:t>
                      </m:r>
                      <m:r>
                        <a:rPr kumimoji="1" lang="en-US" altLang="ja-JP" sz="4400" b="0" i="1" smtClean="0">
                          <a:latin typeface="Cambria Math" panose="02040503050406030204" pitchFamily="18" charset="0"/>
                        </a:rPr>
                        <m:t>)</m:t>
                      </m:r>
                    </m:oMath>
                  </m:oMathPara>
                </a14:m>
                <a:endParaRPr kumimoji="1" lang="ja-JP" altLang="en-US" sz="2800"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196340" y="4791028"/>
                <a:ext cx="4023360" cy="769441"/>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7513320" y="539114"/>
            <a:ext cx="2552700" cy="1632585"/>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tx1"/>
                </a:solidFill>
              </a:rPr>
              <a:t>電圧</a:t>
            </a:r>
            <a:endParaRPr kumimoji="1" lang="ja-JP" altLang="en-US" dirty="0">
              <a:solidFill>
                <a:schemeClr val="tx1"/>
              </a:solidFill>
            </a:endParaRPr>
          </a:p>
        </p:txBody>
      </p:sp>
      <p:sp>
        <p:nvSpPr>
          <p:cNvPr id="14" name="四角形: 角を丸くする 13"/>
          <p:cNvSpPr/>
          <p:nvPr/>
        </p:nvSpPr>
        <p:spPr>
          <a:xfrm>
            <a:off x="7086600" y="2171700"/>
            <a:ext cx="3406140" cy="175545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tx1"/>
                </a:solidFill>
              </a:rPr>
              <a:t>モータ</a:t>
            </a:r>
            <a:endParaRPr kumimoji="1" lang="ja-JP" altLang="en-US" sz="1400" dirty="0">
              <a:solidFill>
                <a:schemeClr val="tx1"/>
              </a:solidFill>
            </a:endParaRPr>
          </a:p>
        </p:txBody>
      </p:sp>
      <p:sp>
        <p:nvSpPr>
          <p:cNvPr id="15" name="矢印: 下 14"/>
          <p:cNvSpPr/>
          <p:nvPr/>
        </p:nvSpPr>
        <p:spPr>
          <a:xfrm>
            <a:off x="7513320" y="3927157"/>
            <a:ext cx="2552700" cy="168306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回転数</a:t>
            </a:r>
            <a:endParaRPr kumimoji="1" lang="ja-JP" altLang="en-US" dirty="0">
              <a:solidFill>
                <a:schemeClr val="tx1"/>
              </a:solidFill>
            </a:endParaRPr>
          </a:p>
        </p:txBody>
      </p:sp>
    </p:spTree>
    <p:extLst>
      <p:ext uri="{BB962C8B-B14F-4D97-AF65-F5344CB8AC3E}">
        <p14:creationId xmlns:p14="http://schemas.microsoft.com/office/powerpoint/2010/main" val="3692108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状態方程式とは</a:t>
            </a:r>
            <a:endParaRPr kumimoji="1" lang="ja-JP" altLang="en-US" dirty="0"/>
          </a:p>
        </p:txBody>
      </p:sp>
      <p:sp>
        <p:nvSpPr>
          <p:cNvPr id="5" name="テキスト プレースホルダー 4"/>
          <p:cNvSpPr>
            <a:spLocks noGrp="1"/>
          </p:cNvSpPr>
          <p:nvPr>
            <p:ph type="body" sz="quarter" idx="3"/>
          </p:nvPr>
        </p:nvSpPr>
        <p:spPr>
          <a:xfrm>
            <a:off x="839788" y="972503"/>
            <a:ext cx="5183188" cy="823912"/>
          </a:xfrm>
        </p:spPr>
        <p:txBody>
          <a:bodyPr/>
          <a:lstStyle/>
          <a:p>
            <a:r>
              <a:rPr kumimoji="1" lang="ja-JP" altLang="en-US" dirty="0"/>
              <a:t>状態方程式</a:t>
            </a:r>
          </a:p>
        </p:txBody>
      </p:sp>
      <p:sp>
        <p:nvSpPr>
          <p:cNvPr id="6" name="コンテンツ プレースホルダー 5"/>
          <p:cNvSpPr>
            <a:spLocks noGrp="1"/>
          </p:cNvSpPr>
          <p:nvPr>
            <p:ph sz="quarter" idx="4"/>
          </p:nvPr>
        </p:nvSpPr>
        <p:spPr>
          <a:xfrm>
            <a:off x="839788" y="1796415"/>
            <a:ext cx="5183188" cy="2920365"/>
          </a:xfrm>
        </p:spPr>
        <p:txBody>
          <a:bodyPr/>
          <a:lstStyle/>
          <a:p>
            <a:r>
              <a:rPr kumimoji="1" lang="ja-JP" altLang="en-US" u="sng" dirty="0"/>
              <a:t>内部状態</a:t>
            </a:r>
            <a:r>
              <a:rPr kumimoji="1" lang="ja-JP" altLang="en-US" dirty="0"/>
              <a:t>を表現する</a:t>
            </a:r>
            <a:endParaRPr lang="en-US" altLang="ja-JP" dirty="0"/>
          </a:p>
          <a:p>
            <a:r>
              <a:rPr kumimoji="1" lang="ja-JP" altLang="en-US" dirty="0"/>
              <a:t>例</a:t>
            </a:r>
            <a:endParaRPr kumimoji="1" lang="en-US" altLang="ja-JP" dirty="0"/>
          </a:p>
          <a:p>
            <a:pPr lvl="1"/>
            <a:r>
              <a:rPr lang="ja-JP" altLang="en-US" dirty="0"/>
              <a:t>モータに掛ける電圧によって内部状態（電流やトルク）が変化し、それによって回転数が変わる</a:t>
            </a:r>
            <a:endParaRPr kumimoji="1" lang="ja-JP" altLang="en-US" dirty="0"/>
          </a:p>
        </p:txBody>
      </p:sp>
      <mc:AlternateContent xmlns:mc="http://schemas.openxmlformats.org/markup-compatibility/2006" xmlns:a14="http://schemas.microsoft.com/office/drawing/2010/main">
        <mc:Choice Requires="a14">
          <p:sp>
            <p:nvSpPr>
              <p:cNvPr id="10" name="テキスト ボックス 9"/>
              <p:cNvSpPr txBox="1"/>
              <p:nvPr/>
            </p:nvSpPr>
            <p:spPr>
              <a:xfrm>
                <a:off x="690563" y="4716780"/>
                <a:ext cx="5740715" cy="16026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4400" i="1" smtClean="0">
                              <a:latin typeface="Cambria Math" panose="02040503050406030204" pitchFamily="18" charset="0"/>
                            </a:rPr>
                          </m:ctrlPr>
                        </m:dPr>
                        <m:e>
                          <m:eqArr>
                            <m:eqArrPr>
                              <m:ctrlPr>
                                <a:rPr kumimoji="1" lang="en-US" altLang="ja-JP" sz="4400" i="1" smtClean="0">
                                  <a:latin typeface="Cambria Math" panose="02040503050406030204" pitchFamily="18" charset="0"/>
                                </a:rPr>
                              </m:ctrlPr>
                            </m:eqArrPr>
                            <m:e>
                              <m:acc>
                                <m:accPr>
                                  <m:chr m:val="̇"/>
                                  <m:ctrlPr>
                                    <a:rPr lang="ja-JP" altLang="en-US" sz="4400" i="1">
                                      <a:latin typeface="Cambria Math" panose="02040503050406030204" pitchFamily="18" charset="0"/>
                                    </a:rPr>
                                  </m:ctrlPr>
                                </m:accPr>
                                <m:e>
                                  <m:r>
                                    <a:rPr lang="en-US" altLang="ja-JP" sz="4400" i="1">
                                      <a:latin typeface="Cambria Math" panose="02040503050406030204" pitchFamily="18" charset="0"/>
                                    </a:rPr>
                                    <m:t>𝑥</m:t>
                                  </m:r>
                                </m:e>
                              </m:acc>
                              <m:r>
                                <a:rPr lang="en-US" altLang="ja-JP" sz="4400" i="1">
                                  <a:latin typeface="Cambria Math" panose="02040503050406030204" pitchFamily="18" charset="0"/>
                                </a:rPr>
                                <m:t>(</m:t>
                              </m:r>
                              <m:r>
                                <a:rPr lang="en-US" altLang="ja-JP" sz="4400" i="1">
                                  <a:latin typeface="Cambria Math" panose="02040503050406030204" pitchFamily="18" charset="0"/>
                                </a:rPr>
                                <m:t>𝑡</m:t>
                              </m:r>
                              <m:r>
                                <a:rPr lang="en-US" altLang="ja-JP" sz="4400" i="1">
                                  <a:latin typeface="Cambria Math" panose="02040503050406030204" pitchFamily="18" charset="0"/>
                                </a:rPr>
                                <m:t>)=</m:t>
                              </m:r>
                              <m:r>
                                <a:rPr lang="en-US" altLang="ja-JP" sz="4400" i="1">
                                  <a:latin typeface="Cambria Math" panose="02040503050406030204" pitchFamily="18" charset="0"/>
                                </a:rPr>
                                <m:t>𝐴𝑥</m:t>
                              </m:r>
                              <m:r>
                                <a:rPr lang="en-US" altLang="ja-JP" sz="4400" b="0" i="1" smtClean="0">
                                  <a:latin typeface="Cambria Math" panose="02040503050406030204" pitchFamily="18" charset="0"/>
                                </a:rPr>
                                <m:t>(</m:t>
                              </m:r>
                              <m:r>
                                <a:rPr lang="en-US" altLang="ja-JP" sz="4400" b="0" i="1" smtClean="0">
                                  <a:latin typeface="Cambria Math" panose="02040503050406030204" pitchFamily="18" charset="0"/>
                                </a:rPr>
                                <m:t>𝑡</m:t>
                              </m:r>
                              <m:r>
                                <a:rPr lang="en-US" altLang="ja-JP" sz="4400" b="0" i="1" smtClean="0">
                                  <a:latin typeface="Cambria Math" panose="02040503050406030204" pitchFamily="18" charset="0"/>
                                </a:rPr>
                                <m:t>)+</m:t>
                              </m:r>
                              <m:r>
                                <a:rPr lang="en-US" altLang="ja-JP" sz="4400" i="1">
                                  <a:latin typeface="Cambria Math" panose="02040503050406030204" pitchFamily="18" charset="0"/>
                                </a:rPr>
                                <m:t>𝐵𝑢</m:t>
                              </m:r>
                              <m:r>
                                <a:rPr lang="en-US" altLang="ja-JP" sz="4400" b="0" i="1" smtClean="0">
                                  <a:latin typeface="Cambria Math" panose="02040503050406030204" pitchFamily="18" charset="0"/>
                                </a:rPr>
                                <m:t>(</m:t>
                              </m:r>
                              <m:r>
                                <a:rPr lang="en-US" altLang="ja-JP" sz="4400" b="0" i="1" smtClean="0">
                                  <a:latin typeface="Cambria Math" panose="02040503050406030204" pitchFamily="18" charset="0"/>
                                </a:rPr>
                                <m:t>𝑡</m:t>
                              </m:r>
                              <m:r>
                                <a:rPr lang="en-US" altLang="ja-JP" sz="4400" b="0" i="1" smtClean="0">
                                  <a:latin typeface="Cambria Math" panose="02040503050406030204" pitchFamily="18" charset="0"/>
                                </a:rPr>
                                <m:t>)</m:t>
                              </m:r>
                            </m:e>
                            <m:e>
                              <m:r>
                                <a:rPr lang="ja-JP" altLang="en-US" sz="4400" i="1" smtClean="0">
                                  <a:latin typeface="Cambria Math" panose="02040503050406030204" pitchFamily="18" charset="0"/>
                                </a:rPr>
                                <m:t>𝜔</m:t>
                              </m:r>
                              <m:r>
                                <a:rPr lang="en-US" altLang="ja-JP" sz="4400" i="1">
                                  <a:latin typeface="Cambria Math" panose="02040503050406030204" pitchFamily="18" charset="0"/>
                                </a:rPr>
                                <m:t>(</m:t>
                              </m:r>
                              <m:r>
                                <a:rPr lang="en-US" altLang="ja-JP" sz="4400" i="1">
                                  <a:latin typeface="Cambria Math" panose="02040503050406030204" pitchFamily="18" charset="0"/>
                                </a:rPr>
                                <m:t>𝑡</m:t>
                              </m:r>
                              <m:r>
                                <a:rPr lang="en-US" altLang="ja-JP" sz="4400" i="1">
                                  <a:latin typeface="Cambria Math" panose="02040503050406030204" pitchFamily="18" charset="0"/>
                                </a:rPr>
                                <m:t>)=</m:t>
                              </m:r>
                              <m:r>
                                <a:rPr lang="en-US" altLang="ja-JP" sz="4400" i="1">
                                  <a:latin typeface="Cambria Math" panose="02040503050406030204" pitchFamily="18" charset="0"/>
                                </a:rPr>
                                <m:t>𝐶𝑥</m:t>
                              </m:r>
                              <m:r>
                                <a:rPr lang="en-US" altLang="ja-JP" sz="4400" i="1" smtClean="0">
                                  <a:latin typeface="Cambria Math" panose="02040503050406030204" pitchFamily="18" charset="0"/>
                                </a:rPr>
                                <m:t>(</m:t>
                              </m:r>
                              <m:r>
                                <a:rPr lang="en-US" altLang="ja-JP" sz="4400" i="1" smtClean="0">
                                  <a:latin typeface="Cambria Math" panose="02040503050406030204" pitchFamily="18" charset="0"/>
                                </a:rPr>
                                <m:t>𝑡</m:t>
                              </m:r>
                              <m:r>
                                <a:rPr lang="en-US" altLang="ja-JP" sz="4400" i="1" smtClean="0">
                                  <a:latin typeface="Cambria Math" panose="02040503050406030204" pitchFamily="18" charset="0"/>
                                </a:rPr>
                                <m:t>)+</m:t>
                              </m:r>
                              <m:r>
                                <a:rPr lang="en-US" altLang="ja-JP" sz="4400" i="1">
                                  <a:latin typeface="Cambria Math" panose="02040503050406030204" pitchFamily="18" charset="0"/>
                                </a:rPr>
                                <m:t>𝐷𝑢</m:t>
                              </m:r>
                              <m:r>
                                <a:rPr lang="en-US" altLang="ja-JP" sz="4400" b="0" i="1" smtClean="0">
                                  <a:latin typeface="Cambria Math" panose="02040503050406030204" pitchFamily="18" charset="0"/>
                                </a:rPr>
                                <m:t>(</m:t>
                              </m:r>
                              <m:r>
                                <a:rPr lang="en-US" altLang="ja-JP" sz="4400" b="0" i="1" smtClean="0">
                                  <a:latin typeface="Cambria Math" panose="02040503050406030204" pitchFamily="18" charset="0"/>
                                </a:rPr>
                                <m:t>𝑡</m:t>
                              </m:r>
                              <m:r>
                                <a:rPr lang="en-US" altLang="ja-JP" sz="4400" b="0" i="1" smtClean="0">
                                  <a:latin typeface="Cambria Math" panose="02040503050406030204" pitchFamily="18" charset="0"/>
                                </a:rPr>
                                <m:t>)</m:t>
                              </m:r>
                              <m:r>
                                <m:rPr>
                                  <m:nor/>
                                </m:rPr>
                                <a:rPr lang="ja-JP" altLang="en-US" sz="4400" dirty="0"/>
                                <m:t> </m:t>
                              </m:r>
                            </m:e>
                          </m:eqArr>
                        </m:e>
                      </m:d>
                    </m:oMath>
                  </m:oMathPara>
                </a14:m>
                <a:endParaRPr kumimoji="1" lang="en-US" altLang="ja-JP" b="0" i="1" dirty="0">
                  <a:latin typeface="Cambria Math" panose="02040503050406030204" pitchFamily="18" charset="0"/>
                </a:endParaRPr>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90563" y="4716780"/>
                <a:ext cx="5740715" cy="1602683"/>
              </a:xfrm>
              <a:prstGeom prst="rect">
                <a:avLst/>
              </a:prstGeom>
              <a:blipFill>
                <a:blip r:embed="rId3"/>
                <a:stretch>
                  <a:fillRect/>
                </a:stretch>
              </a:blipFill>
            </p:spPr>
            <p:txBody>
              <a:bodyPr/>
              <a:lstStyle/>
              <a:p>
                <a:r>
                  <a:rPr lang="ja-JP" altLang="en-US">
                    <a:noFill/>
                  </a:rPr>
                  <a:t> </a:t>
                </a:r>
              </a:p>
            </p:txBody>
          </p:sp>
        </mc:Fallback>
      </mc:AlternateContent>
      <p:sp>
        <p:nvSpPr>
          <p:cNvPr id="13" name="矢印: 下 12"/>
          <p:cNvSpPr/>
          <p:nvPr/>
        </p:nvSpPr>
        <p:spPr>
          <a:xfrm>
            <a:off x="7513320" y="539115"/>
            <a:ext cx="2552700" cy="119596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tx1"/>
                </a:solidFill>
              </a:rPr>
              <a:t>電圧</a:t>
            </a:r>
            <a:endParaRPr kumimoji="1" lang="ja-JP" altLang="en-US" dirty="0">
              <a:solidFill>
                <a:schemeClr val="tx1"/>
              </a:solidFill>
            </a:endParaRPr>
          </a:p>
        </p:txBody>
      </p:sp>
      <p:sp>
        <p:nvSpPr>
          <p:cNvPr id="15" name="矢印: 下 14"/>
          <p:cNvSpPr/>
          <p:nvPr/>
        </p:nvSpPr>
        <p:spPr>
          <a:xfrm>
            <a:off x="7513320" y="4945381"/>
            <a:ext cx="2552700" cy="1449704"/>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dirty="0">
                <a:solidFill>
                  <a:schemeClr val="tx1"/>
                </a:solidFill>
              </a:rPr>
              <a:t>回転数</a:t>
            </a:r>
            <a:endParaRPr kumimoji="1" lang="ja-JP" altLang="en-US" dirty="0">
              <a:solidFill>
                <a:schemeClr val="tx1"/>
              </a:solidFill>
            </a:endParaRPr>
          </a:p>
        </p:txBody>
      </p:sp>
      <p:sp>
        <p:nvSpPr>
          <p:cNvPr id="19" name="四角形: 角を丸くする 18"/>
          <p:cNvSpPr/>
          <p:nvPr/>
        </p:nvSpPr>
        <p:spPr>
          <a:xfrm>
            <a:off x="6431280" y="1735083"/>
            <a:ext cx="4716780" cy="321029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四角形: 角を丸くする 13"/>
          <p:cNvSpPr/>
          <p:nvPr/>
        </p:nvSpPr>
        <p:spPr>
          <a:xfrm>
            <a:off x="6172200" y="1531211"/>
            <a:ext cx="1341120" cy="51612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solidFill>
              </a:rPr>
              <a:t>モータ</a:t>
            </a:r>
            <a:endParaRPr kumimoji="1" lang="ja-JP" altLang="en-US" sz="1100" dirty="0">
              <a:solidFill>
                <a:schemeClr val="tx1"/>
              </a:solidFill>
            </a:endParaRPr>
          </a:p>
        </p:txBody>
      </p:sp>
      <p:sp>
        <p:nvSpPr>
          <p:cNvPr id="20" name="四角形: 対角を切り取る 19"/>
          <p:cNvSpPr/>
          <p:nvPr/>
        </p:nvSpPr>
        <p:spPr>
          <a:xfrm>
            <a:off x="6897370" y="2942667"/>
            <a:ext cx="1535430" cy="88392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t>電流</a:t>
            </a:r>
          </a:p>
        </p:txBody>
      </p:sp>
      <p:sp>
        <p:nvSpPr>
          <p:cNvPr id="21" name="四角形: 対角を切り取る 20"/>
          <p:cNvSpPr/>
          <p:nvPr/>
        </p:nvSpPr>
        <p:spPr>
          <a:xfrm>
            <a:off x="9126854" y="2942665"/>
            <a:ext cx="1592580" cy="883920"/>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トルク</a:t>
            </a:r>
          </a:p>
        </p:txBody>
      </p:sp>
      <p:cxnSp>
        <p:nvCxnSpPr>
          <p:cNvPr id="24" name="コネクタ: 曲線 23"/>
          <p:cNvCxnSpPr>
            <a:cxnSpLocks/>
            <a:endCxn id="20" idx="3"/>
          </p:cNvCxnSpPr>
          <p:nvPr/>
        </p:nvCxnSpPr>
        <p:spPr>
          <a:xfrm rot="5400000">
            <a:off x="7623587" y="1776583"/>
            <a:ext cx="1207582" cy="1124586"/>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曲線 26"/>
          <p:cNvCxnSpPr>
            <a:cxnSpLocks/>
            <a:stCxn id="19" idx="0"/>
            <a:endCxn id="21" idx="3"/>
          </p:cNvCxnSpPr>
          <p:nvPr/>
        </p:nvCxnSpPr>
        <p:spPr>
          <a:xfrm rot="16200000" flipH="1">
            <a:off x="8752616" y="1772137"/>
            <a:ext cx="1207582" cy="1133474"/>
          </a:xfrm>
          <a:prstGeom prst="curvedConnector3">
            <a:avLst>
              <a:gd name="adj1" fmla="val 49219"/>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コネクタ: 曲線 40"/>
          <p:cNvCxnSpPr>
            <a:cxnSpLocks/>
          </p:cNvCxnSpPr>
          <p:nvPr/>
        </p:nvCxnSpPr>
        <p:spPr>
          <a:xfrm rot="16200000" flipH="1">
            <a:off x="7694960" y="3850671"/>
            <a:ext cx="1107383" cy="1082039"/>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曲線 41"/>
          <p:cNvCxnSpPr>
            <a:cxnSpLocks/>
            <a:stCxn id="21" idx="1"/>
            <a:endCxn id="15" idx="0"/>
          </p:cNvCxnSpPr>
          <p:nvPr/>
        </p:nvCxnSpPr>
        <p:spPr>
          <a:xfrm rot="5400000">
            <a:off x="8797009" y="3819246"/>
            <a:ext cx="1118796" cy="1133474"/>
          </a:xfrm>
          <a:prstGeom prst="curvedConnector3">
            <a:avLst>
              <a:gd name="adj1" fmla="val 50000"/>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2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状態方程式に変換</a:t>
            </a:r>
            <a:endParaRPr kumimoji="1" lang="ja-JP" altLang="en-US" dirty="0"/>
          </a:p>
        </p:txBody>
      </p:sp>
      <mc:AlternateContent xmlns:mc="http://schemas.openxmlformats.org/markup-compatibility/2006" xmlns:a14="http://schemas.microsoft.com/office/drawing/2010/main">
        <mc:Choice Requires="a14">
          <p:sp>
            <p:nvSpPr>
              <p:cNvPr id="8" name="テキスト ボックス 7"/>
              <p:cNvSpPr txBox="1"/>
              <p:nvPr/>
            </p:nvSpPr>
            <p:spPr>
              <a:xfrm>
                <a:off x="3745230" y="5257708"/>
                <a:ext cx="4457700" cy="1053494"/>
              </a:xfrm>
              <a:prstGeom prst="rect">
                <a:avLst/>
              </a:prstGeom>
              <a:noFill/>
              <a:ln w="38100">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eqArr>
                            <m:eqArrPr>
                              <m:ctrlPr>
                                <a:rPr kumimoji="1" lang="en-US" altLang="ja-JP" sz="2800" i="1" smtClean="0">
                                  <a:latin typeface="Cambria Math" panose="02040503050406030204" pitchFamily="18" charset="0"/>
                                </a:rPr>
                              </m:ctrlPr>
                            </m:eqArrPr>
                            <m:e>
                              <m:acc>
                                <m:accPr>
                                  <m:chr m:val="̇"/>
                                  <m:ctrlPr>
                                    <a:rPr lang="ja-JP" altLang="en-US" sz="2800" i="1">
                                      <a:latin typeface="Cambria Math" panose="02040503050406030204" pitchFamily="18" charset="0"/>
                                    </a:rPr>
                                  </m:ctrlPr>
                                </m:accPr>
                                <m:e>
                                  <m:r>
                                    <a:rPr lang="en-US" altLang="ja-JP" sz="2800" b="0" i="1" smtClean="0">
                                      <a:latin typeface="Cambria Math" panose="02040503050406030204" pitchFamily="18" charset="0"/>
                                    </a:rPr>
                                    <m:t>𝑣</m:t>
                                  </m:r>
                                </m:e>
                              </m:acc>
                              <m:d>
                                <m:dPr>
                                  <m:ctrlPr>
                                    <a:rPr lang="en-US" altLang="ja-JP" sz="2800" i="1">
                                      <a:latin typeface="Cambria Math" panose="02040503050406030204" pitchFamily="18" charset="0"/>
                                    </a:rPr>
                                  </m:ctrlPr>
                                </m:dPr>
                                <m:e>
                                  <m:r>
                                    <a:rPr lang="en-US" altLang="ja-JP" sz="2800" i="1">
                                      <a:latin typeface="Cambria Math" panose="02040503050406030204" pitchFamily="18" charset="0"/>
                                    </a:rPr>
                                    <m:t>𝑡</m:t>
                                  </m:r>
                                </m:e>
                              </m:d>
                              <m:r>
                                <a:rPr lang="en-US" altLang="ja-JP" sz="2800" i="1">
                                  <a:latin typeface="Cambria Math" panose="02040503050406030204" pitchFamily="18" charset="0"/>
                                </a:rPr>
                                <m:t>=</m:t>
                              </m:r>
                              <m:r>
                                <a:rPr lang="en-US" altLang="ja-JP" sz="2800" i="1">
                                  <a:latin typeface="Cambria Math" panose="02040503050406030204" pitchFamily="18" charset="0"/>
                                </a:rPr>
                                <m:t>𝐴𝑣</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i="1">
                                  <a:latin typeface="Cambria Math" panose="02040503050406030204" pitchFamily="18" charset="0"/>
                                </a:rPr>
                                <m:t>+</m:t>
                              </m:r>
                              <m:r>
                                <a:rPr lang="en-US" altLang="ja-JP" sz="2800" i="1">
                                  <a:latin typeface="Cambria Math" panose="02040503050406030204" pitchFamily="18" charset="0"/>
                                </a:rPr>
                                <m:t>𝐵𝑢</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𝐺</m:t>
                              </m:r>
                            </m:e>
                            <m:e>
                              <m:r>
                                <a:rPr lang="en-US" altLang="ja-JP" sz="2800" b="0" i="1" smtClean="0">
                                  <a:latin typeface="Cambria Math" panose="02040503050406030204" pitchFamily="18" charset="0"/>
                                </a:rPr>
                                <m:t>𝐼</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𝐶𝑣</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r>
                                <a:rPr lang="en-US" altLang="ja-JP" sz="2800" i="1">
                                  <a:latin typeface="Cambria Math" panose="02040503050406030204" pitchFamily="18" charset="0"/>
                                </a:rPr>
                                <m:t>𝐷𝑢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𝑡</m:t>
                              </m:r>
                              <m:r>
                                <a:rPr lang="en-US" altLang="ja-JP" sz="2800" b="0" i="1" smtClean="0">
                                  <a:latin typeface="Cambria Math" panose="02040503050406030204" pitchFamily="18" charset="0"/>
                                </a:rPr>
                                <m:t>)</m:t>
                              </m:r>
                              <m:r>
                                <m:rPr>
                                  <m:nor/>
                                </m:rPr>
                                <a:rPr lang="ja-JP" altLang="en-US" sz="2800" dirty="0"/>
                                <m:t> </m:t>
                              </m:r>
                            </m:e>
                          </m:eqArr>
                        </m:e>
                      </m:d>
                    </m:oMath>
                  </m:oMathPara>
                </a14:m>
                <a:endParaRPr kumimoji="1" lang="en-US" altLang="ja-JP" b="0" i="1" dirty="0">
                  <a:latin typeface="Cambria Math" panose="02040503050406030204" pitchFamily="18" charset="0"/>
                </a:endParaRPr>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3745230" y="5257708"/>
                <a:ext cx="4457700" cy="1053494"/>
              </a:xfrm>
              <a:prstGeom prst="rect">
                <a:avLst/>
              </a:prstGeom>
              <a:blipFill>
                <a:blip r:embed="rId3"/>
                <a:stretch>
                  <a:fillRect/>
                </a:stretch>
              </a:blipFill>
              <a:ln w="38100">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p:cNvSpPr txBox="1"/>
              <p:nvPr/>
            </p:nvSpPr>
            <p:spPr>
              <a:xfrm>
                <a:off x="1428750" y="1630588"/>
                <a:ext cx="9460230" cy="23011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eqArr>
                            <m:eqArrPr>
                              <m:ctrlPr>
                                <a:rPr kumimoji="1" lang="en-US" altLang="ja-JP" sz="2800" i="1" smtClean="0">
                                  <a:latin typeface="Cambria Math" panose="02040503050406030204" pitchFamily="18" charset="0"/>
                                </a:rPr>
                              </m:ctrlPr>
                            </m:eqArrPr>
                            <m:e>
                              <m:acc>
                                <m:accPr>
                                  <m:chr m:val="̇"/>
                                  <m:ctrlPr>
                                    <a:rPr lang="ja-JP" altLang="en-US" sz="2800" i="1">
                                      <a:latin typeface="Cambria Math" panose="02040503050406030204" pitchFamily="18" charset="0"/>
                                    </a:rPr>
                                  </m:ctrlPr>
                                </m:accPr>
                                <m:e>
                                  <m:r>
                                    <a:rPr lang="en-US" altLang="ja-JP" sz="2800" b="0" i="1" smtClean="0">
                                      <a:latin typeface="Cambria Math" panose="02040503050406030204" pitchFamily="18" charset="0"/>
                                    </a:rPr>
                                    <m:t>𝑣</m:t>
                                  </m:r>
                                </m:e>
                              </m:acc>
                              <m:d>
                                <m:dPr>
                                  <m:ctrlPr>
                                    <a:rPr lang="en-US" altLang="ja-JP" sz="2800" i="1">
                                      <a:latin typeface="Cambria Math" panose="02040503050406030204" pitchFamily="18" charset="0"/>
                                    </a:rPr>
                                  </m:ctrlPr>
                                </m:dPr>
                                <m:e>
                                  <m:r>
                                    <a:rPr lang="en-US" altLang="ja-JP" sz="2800" i="1">
                                      <a:latin typeface="Cambria Math" panose="02040503050406030204" pitchFamily="18" charset="0"/>
                                    </a:rPr>
                                    <m:t>𝑡</m:t>
                                  </m:r>
                                </m:e>
                              </m:d>
                              <m:r>
                                <a:rPr lang="en-US" altLang="ja-JP" sz="2800" i="1">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i="1">
                                      <a:latin typeface="Cambria Math" panose="02040503050406030204" pitchFamily="18" charset="0"/>
                                    </a:rPr>
                                    <m:t>𝑅𝐷</m:t>
                                  </m:r>
                                  <m:r>
                                    <a:rPr lang="en-US" altLang="ja-JP" sz="2800" i="1">
                                      <a:latin typeface="Cambria Math" panose="02040503050406030204" pitchFamily="18" charset="0"/>
                                    </a:rPr>
                                    <m:t>+</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𝐾</m:t>
                                      </m:r>
                                    </m:e>
                                    <m:sup>
                                      <m:r>
                                        <a:rPr lang="en-US" altLang="ja-JP" sz="2800" b="0" i="1" smtClean="0">
                                          <a:latin typeface="Cambria Math" panose="02040503050406030204" pitchFamily="18" charset="0"/>
                                        </a:rPr>
                                        <m:t>2</m:t>
                                      </m:r>
                                    </m:sup>
                                  </m:sSup>
                                </m:num>
                                <m:den>
                                  <m:r>
                                    <a:rPr lang="en-US" altLang="ja-JP" sz="2800" b="0" i="1" smtClean="0">
                                      <a:latin typeface="Cambria Math" panose="02040503050406030204" pitchFamily="18" charset="0"/>
                                    </a:rPr>
                                    <m:t>𝑅𝐽</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𝑟</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𝑚</m:t>
                                      </m:r>
                                    </m:num>
                                    <m:den>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𝑛</m:t>
                                          </m:r>
                                        </m:e>
                                        <m:sup>
                                          <m:r>
                                            <a:rPr lang="en-US" altLang="ja-JP" sz="2800" b="0" i="1" smtClean="0">
                                              <a:latin typeface="Cambria Math" panose="02040503050406030204" pitchFamily="18" charset="0"/>
                                            </a:rPr>
                                            <m:t>2</m:t>
                                          </m:r>
                                        </m:sup>
                                      </m:sSup>
                                    </m:den>
                                  </m:f>
                                </m:den>
                              </m:f>
                              <m:r>
                                <a:rPr lang="en-US" altLang="ja-JP" sz="2800" b="0" i="1" smtClean="0">
                                  <a:latin typeface="Cambria Math" panose="02040503050406030204" pitchFamily="18" charset="0"/>
                                </a:rPr>
                                <m:t>𝑣</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i="1">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𝐾𝑅𝑛</m:t>
                                  </m:r>
                                </m:num>
                                <m:den>
                                  <m:r>
                                    <a:rPr lang="en-US" altLang="ja-JP" sz="2800" i="1">
                                      <a:latin typeface="Cambria Math" panose="02040503050406030204" pitchFamily="18" charset="0"/>
                                    </a:rPr>
                                    <m:t>𝑅𝐽</m:t>
                                  </m:r>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𝑛</m:t>
                                      </m:r>
                                    </m:e>
                                    <m:sup>
                                      <m:r>
                                        <a:rPr lang="en-US" altLang="ja-JP" sz="2800" b="0" i="1" smtClean="0">
                                          <a:latin typeface="Cambria Math" panose="02040503050406030204" pitchFamily="18" charset="0"/>
                                        </a:rPr>
                                        <m:t>2</m:t>
                                      </m:r>
                                    </m:sup>
                                  </m:sSup>
                                  <m:r>
                                    <a:rPr lang="en-US" altLang="ja-JP" sz="2800" i="1">
                                      <a:latin typeface="Cambria Math" panose="02040503050406030204" pitchFamily="18" charset="0"/>
                                    </a:rPr>
                                    <m:t>+</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𝑟</m:t>
                                      </m:r>
                                    </m:e>
                                    <m:sup>
                                      <m:r>
                                        <a:rPr lang="en-US" altLang="ja-JP" sz="2800" i="1">
                                          <a:latin typeface="Cambria Math" panose="02040503050406030204" pitchFamily="18" charset="0"/>
                                        </a:rPr>
                                        <m:t>2</m:t>
                                      </m:r>
                                    </m:sup>
                                  </m:sSup>
                                  <m:r>
                                    <a:rPr lang="en-US" altLang="ja-JP" sz="2800" i="1">
                                      <a:latin typeface="Cambria Math" panose="02040503050406030204" pitchFamily="18" charset="0"/>
                                    </a:rPr>
                                    <m:t>𝑚</m:t>
                                  </m:r>
                                </m:den>
                              </m:f>
                              <m:r>
                                <a:rPr lang="en-US" altLang="ja-JP" sz="2800" i="1">
                                  <a:latin typeface="Cambria Math" panose="02040503050406030204" pitchFamily="18" charset="0"/>
                                </a:rPr>
                                <m:t>𝑢</m:t>
                              </m:r>
                              <m:d>
                                <m:dPr>
                                  <m:ctrlPr>
                                    <a:rPr lang="en-US" altLang="ja-JP" sz="2800" b="0" i="1" smtClean="0">
                                      <a:latin typeface="Cambria Math" panose="02040503050406030204" pitchFamily="18" charset="0"/>
                                    </a:rPr>
                                  </m:ctrlPr>
                                </m:dPr>
                                <m:e>
                                  <m:r>
                                    <a:rPr lang="en-US" altLang="ja-JP" sz="2800" b="0" i="1" smtClean="0">
                                      <a:latin typeface="Cambria Math" panose="02040503050406030204" pitchFamily="18" charset="0"/>
                                    </a:rPr>
                                    <m:t>𝑡</m:t>
                                  </m:r>
                                </m:e>
                              </m:d>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𝑔</m:t>
                                  </m:r>
                                </m:num>
                                <m:den>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𝐽</m:t>
                                      </m:r>
                                      <m:sSup>
                                        <m:sSupPr>
                                          <m:ctrlPr>
                                            <a:rPr lang="en-US" altLang="ja-JP" sz="2800" i="1">
                                              <a:latin typeface="Cambria Math" panose="02040503050406030204" pitchFamily="18" charset="0"/>
                                            </a:rPr>
                                          </m:ctrlPr>
                                        </m:sSupPr>
                                        <m:e>
                                          <m:r>
                                            <a:rPr lang="en-US" altLang="ja-JP" sz="2800" i="1">
                                              <a:latin typeface="Cambria Math" panose="02040503050406030204" pitchFamily="18" charset="0"/>
                                            </a:rPr>
                                            <m:t>𝑛</m:t>
                                          </m:r>
                                        </m:e>
                                        <m:sup>
                                          <m:r>
                                            <a:rPr lang="en-US" altLang="ja-JP" sz="2800" i="1">
                                              <a:latin typeface="Cambria Math" panose="02040503050406030204" pitchFamily="18" charset="0"/>
                                            </a:rPr>
                                            <m:t>2</m:t>
                                          </m:r>
                                        </m:sup>
                                      </m:sSup>
                                    </m:num>
                                    <m:den>
                                      <m:sSup>
                                        <m:sSupPr>
                                          <m:ctrlPr>
                                            <a:rPr lang="en-US" altLang="ja-JP" sz="2800" b="0" i="1" smtClean="0">
                                              <a:latin typeface="Cambria Math" panose="02040503050406030204" pitchFamily="18" charset="0"/>
                                            </a:rPr>
                                          </m:ctrlPr>
                                        </m:sSupPr>
                                        <m:e>
                                          <m:r>
                                            <a:rPr lang="en-US" altLang="ja-JP" sz="2800" b="0" i="1" smtClean="0">
                                              <a:latin typeface="Cambria Math" panose="02040503050406030204" pitchFamily="18" charset="0"/>
                                            </a:rPr>
                                            <m:t>𝑟</m:t>
                                          </m:r>
                                        </m:e>
                                        <m:sup>
                                          <m:r>
                                            <a:rPr lang="en-US" altLang="ja-JP" sz="2800" b="0" i="1" smtClean="0">
                                              <a:latin typeface="Cambria Math" panose="02040503050406030204" pitchFamily="18" charset="0"/>
                                            </a:rPr>
                                            <m:t>2</m:t>
                                          </m:r>
                                        </m:sup>
                                      </m:sSup>
                                      <m:r>
                                        <a:rPr lang="en-US" altLang="ja-JP" sz="2800" b="0" i="1" smtClean="0">
                                          <a:latin typeface="Cambria Math" panose="02040503050406030204" pitchFamily="18" charset="0"/>
                                        </a:rPr>
                                        <m:t>𝑚</m:t>
                                      </m:r>
                                    </m:den>
                                  </m:f>
                                  <m:r>
                                    <a:rPr lang="en-US" altLang="ja-JP" sz="2800" b="0" i="1" smtClean="0">
                                      <a:latin typeface="Cambria Math" panose="02040503050406030204" pitchFamily="18" charset="0"/>
                                    </a:rPr>
                                    <m:t>+1</m:t>
                                  </m:r>
                                </m:den>
                              </m:f>
                            </m:e>
                            <m:e>
                              <m:r>
                                <a:rPr lang="en-US" altLang="ja-JP" sz="2800" b="0" i="1" smtClean="0">
                                  <a:latin typeface="Cambria Math" panose="02040503050406030204" pitchFamily="18" charset="0"/>
                                </a:rPr>
                                <m:t>𝐼</m:t>
                              </m:r>
                              <m:d>
                                <m:dPr>
                                  <m:ctrlPr>
                                    <a:rPr lang="en-US" altLang="ja-JP" sz="2800" b="0" i="1" smtClean="0">
                                      <a:latin typeface="Cambria Math" panose="02040503050406030204" pitchFamily="18" charset="0"/>
                                    </a:rPr>
                                  </m:ctrlPr>
                                </m:dPr>
                                <m:e>
                                  <m:r>
                                    <a:rPr lang="en-US" altLang="ja-JP" sz="2800" i="1">
                                      <a:latin typeface="Cambria Math" panose="02040503050406030204" pitchFamily="18" charset="0"/>
                                    </a:rPr>
                                    <m:t>𝑡</m:t>
                                  </m:r>
                                </m:e>
                              </m:d>
                              <m:r>
                                <a:rPr lang="en-US" altLang="ja-JP" sz="2800" i="1">
                                  <a:latin typeface="Cambria Math" panose="02040503050406030204" pitchFamily="18" charset="0"/>
                                </a:rPr>
                                <m:t>=</m:t>
                              </m:r>
                              <m:r>
                                <a:rPr lang="en-US" altLang="ja-JP" sz="2800" b="0" i="1" smtClean="0">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𝐾𝑛</m:t>
                                  </m:r>
                                </m:num>
                                <m:den>
                                  <m:r>
                                    <a:rPr lang="en-US" altLang="ja-JP" sz="2800" b="0" i="1" smtClean="0">
                                      <a:latin typeface="Cambria Math" panose="02040503050406030204" pitchFamily="18" charset="0"/>
                                    </a:rPr>
                                    <m:t>𝑅𝑟</m:t>
                                  </m:r>
                                </m:den>
                              </m:f>
                              <m:r>
                                <a:rPr lang="en-US" altLang="ja-JP" sz="2800" b="0" i="1" smtClean="0">
                                  <a:latin typeface="Cambria Math" panose="02040503050406030204" pitchFamily="18" charset="0"/>
                                </a:rPr>
                                <m:t>𝑣</m:t>
                              </m:r>
                              <m:r>
                                <a:rPr lang="en-US" altLang="ja-JP" sz="2800" i="1">
                                  <a:latin typeface="Cambria Math" panose="02040503050406030204" pitchFamily="18" charset="0"/>
                                </a:rPr>
                                <m:t>(</m:t>
                              </m:r>
                              <m:r>
                                <a:rPr lang="en-US" altLang="ja-JP" sz="2800" i="1">
                                  <a:latin typeface="Cambria Math" panose="02040503050406030204" pitchFamily="18" charset="0"/>
                                </a:rPr>
                                <m:t>𝑡</m:t>
                              </m:r>
                              <m:r>
                                <a:rPr lang="en-US" altLang="ja-JP" sz="2800" i="1">
                                  <a:latin typeface="Cambria Math" panose="02040503050406030204" pitchFamily="18" charset="0"/>
                                </a:rPr>
                                <m:t>)+</m:t>
                              </m:r>
                              <m:f>
                                <m:fPr>
                                  <m:ctrlPr>
                                    <a:rPr lang="en-US" altLang="ja-JP" sz="2800" b="0" i="1" smtClean="0">
                                      <a:latin typeface="Cambria Math" panose="02040503050406030204" pitchFamily="18" charset="0"/>
                                    </a:rPr>
                                  </m:ctrlPr>
                                </m:fPr>
                                <m:num>
                                  <m:r>
                                    <a:rPr lang="en-US" altLang="ja-JP" sz="2800" b="0" i="1" smtClean="0">
                                      <a:latin typeface="Cambria Math" panose="02040503050406030204" pitchFamily="18" charset="0"/>
                                    </a:rPr>
                                    <m:t>1</m:t>
                                  </m:r>
                                </m:num>
                                <m:den>
                                  <m:r>
                                    <a:rPr lang="en-US" altLang="ja-JP" sz="2800" b="0" i="1" smtClean="0">
                                      <a:latin typeface="Cambria Math" panose="02040503050406030204" pitchFamily="18" charset="0"/>
                                    </a:rPr>
                                    <m:t>𝑅</m:t>
                                  </m:r>
                                </m:den>
                              </m:f>
                              <m:r>
                                <a:rPr lang="en-US" altLang="ja-JP" sz="2800" i="1">
                                  <a:latin typeface="Cambria Math" panose="02040503050406030204" pitchFamily="18" charset="0"/>
                                </a:rPr>
                                <m:t>𝑢</m:t>
                              </m:r>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𝑡</m:t>
                              </m:r>
                              <m:r>
                                <a:rPr lang="en-US" altLang="ja-JP" sz="2800" b="0" i="1" smtClean="0">
                                  <a:latin typeface="Cambria Math" panose="02040503050406030204" pitchFamily="18" charset="0"/>
                                </a:rPr>
                                <m:t>)</m:t>
                              </m:r>
                              <m:r>
                                <m:rPr>
                                  <m:nor/>
                                </m:rPr>
                                <a:rPr lang="ja-JP" altLang="en-US" sz="2800" dirty="0"/>
                                <m:t> </m:t>
                              </m:r>
                            </m:e>
                          </m:eqArr>
                        </m:e>
                      </m:d>
                    </m:oMath>
                  </m:oMathPara>
                </a14:m>
                <a:endParaRPr kumimoji="1" lang="en-US" altLang="ja-JP" b="0" i="1" dirty="0">
                  <a:latin typeface="Cambria Math" panose="02040503050406030204" pitchFamily="18" charset="0"/>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1428750" y="1630588"/>
                <a:ext cx="9460230" cy="2301143"/>
              </a:xfrm>
              <a:prstGeom prst="rect">
                <a:avLst/>
              </a:prstGeom>
              <a:blipFill>
                <a:blip r:embed="rId4"/>
                <a:stretch>
                  <a:fillRect/>
                </a:stretch>
              </a:blipFill>
            </p:spPr>
            <p:txBody>
              <a:bodyPr/>
              <a:lstStyle/>
              <a:p>
                <a:r>
                  <a:rPr lang="ja-JP" altLang="en-US">
                    <a:noFill/>
                  </a:rPr>
                  <a:t> </a:t>
                </a:r>
              </a:p>
            </p:txBody>
          </p:sp>
        </mc:Fallback>
      </mc:AlternateContent>
      <p:sp>
        <p:nvSpPr>
          <p:cNvPr id="10" name="矢印: 下 9"/>
          <p:cNvSpPr/>
          <p:nvPr/>
        </p:nvSpPr>
        <p:spPr>
          <a:xfrm>
            <a:off x="5676900" y="4152900"/>
            <a:ext cx="914400" cy="1036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1300" y="4302332"/>
            <a:ext cx="3246120" cy="584775"/>
          </a:xfrm>
          <a:prstGeom prst="rect">
            <a:avLst/>
          </a:prstGeom>
          <a:noFill/>
        </p:spPr>
        <p:txBody>
          <a:bodyPr wrap="square" rtlCol="0">
            <a:spAutoFit/>
          </a:bodyPr>
          <a:lstStyle/>
          <a:p>
            <a:r>
              <a:rPr kumimoji="1" lang="ja-JP" altLang="en-US" sz="3200" dirty="0"/>
              <a:t>定数を置き換え</a:t>
            </a:r>
          </a:p>
        </p:txBody>
      </p:sp>
    </p:spTree>
    <p:extLst>
      <p:ext uri="{BB962C8B-B14F-4D97-AF65-F5344CB8AC3E}">
        <p14:creationId xmlns:p14="http://schemas.microsoft.com/office/powerpoint/2010/main" val="734504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制御系設計</a:t>
            </a:r>
          </a:p>
        </p:txBody>
      </p:sp>
      <p:grpSp>
        <p:nvGrpSpPr>
          <p:cNvPr id="32" name="グループ化 31"/>
          <p:cNvGrpSpPr/>
          <p:nvPr/>
        </p:nvGrpSpPr>
        <p:grpSpPr>
          <a:xfrm>
            <a:off x="462862" y="1690688"/>
            <a:ext cx="11266276" cy="4005588"/>
            <a:chOff x="670353" y="1411829"/>
            <a:chExt cx="11266276" cy="4005588"/>
          </a:xfrm>
        </p:grpSpPr>
        <p:sp>
          <p:nvSpPr>
            <p:cNvPr id="4" name="正方形/長方形 3"/>
            <p:cNvSpPr/>
            <p:nvPr/>
          </p:nvSpPr>
          <p:spPr>
            <a:xfrm>
              <a:off x="4962646" y="2887980"/>
              <a:ext cx="126492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lumMod val="95000"/>
                      <a:lumOff val="5000"/>
                    </a:schemeClr>
                  </a:solidFill>
                </a:rPr>
                <a:t>リフト</a:t>
              </a:r>
              <a:endParaRPr kumimoji="1" lang="ja-JP" altLang="en-US" dirty="0">
                <a:solidFill>
                  <a:schemeClr val="tx1">
                    <a:lumMod val="95000"/>
                    <a:lumOff val="5000"/>
                  </a:schemeClr>
                </a:solidFill>
              </a:endParaRPr>
            </a:p>
          </p:txBody>
        </p:sp>
        <p:sp>
          <p:nvSpPr>
            <p:cNvPr id="5" name="正方形/長方形 4"/>
            <p:cNvSpPr/>
            <p:nvPr/>
          </p:nvSpPr>
          <p:spPr>
            <a:xfrm>
              <a:off x="7020046" y="2887980"/>
              <a:ext cx="15011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95000"/>
                      <a:lumOff val="5000"/>
                    </a:schemeClr>
                  </a:solidFill>
                </a:rPr>
                <a:t>速度推定器</a:t>
              </a:r>
              <a:endParaRPr kumimoji="1" lang="ja-JP" altLang="en-US" sz="1400" dirty="0">
                <a:solidFill>
                  <a:schemeClr val="tx1">
                    <a:lumMod val="95000"/>
                    <a:lumOff val="5000"/>
                  </a:schemeClr>
                </a:solidFill>
              </a:endParaRPr>
            </a:p>
          </p:txBody>
        </p:sp>
        <p:sp>
          <p:nvSpPr>
            <p:cNvPr id="6" name="正方形/長方形 5"/>
            <p:cNvSpPr/>
            <p:nvPr/>
          </p:nvSpPr>
          <p:spPr>
            <a:xfrm>
              <a:off x="3159789" y="2887980"/>
              <a:ext cx="1005840" cy="100584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lumMod val="95000"/>
                      <a:lumOff val="5000"/>
                    </a:schemeClr>
                  </a:solidFill>
                </a:rPr>
                <a:t>比例定数</a:t>
              </a:r>
              <a:endParaRPr kumimoji="1" lang="ja-JP" altLang="en-US" dirty="0">
                <a:solidFill>
                  <a:schemeClr val="tx1">
                    <a:lumMod val="95000"/>
                    <a:lumOff val="5000"/>
                  </a:schemeClr>
                </a:solidFill>
              </a:endParaRPr>
            </a:p>
          </p:txBody>
        </p:sp>
        <p:cxnSp>
          <p:nvCxnSpPr>
            <p:cNvPr id="7" name="直線矢印コネクタ 6"/>
            <p:cNvCxnSpPr>
              <a:cxnSpLocks/>
              <a:stCxn id="6" idx="3"/>
              <a:endCxn id="4" idx="1"/>
            </p:cNvCxnSpPr>
            <p:nvPr/>
          </p:nvCxnSpPr>
          <p:spPr>
            <a:xfrm>
              <a:off x="4165629" y="3390900"/>
              <a:ext cx="797017"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p:cNvCxnSpPr>
              <a:cxnSpLocks/>
              <a:stCxn id="4" idx="3"/>
              <a:endCxn id="5" idx="1"/>
            </p:cNvCxnSpPr>
            <p:nvPr/>
          </p:nvCxnSpPr>
          <p:spPr>
            <a:xfrm>
              <a:off x="6227566" y="3390900"/>
              <a:ext cx="792480" cy="0"/>
            </a:xfrm>
            <a:prstGeom prst="straightConnector1">
              <a:avLst/>
            </a:prstGeom>
            <a:ln w="57150">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直線矢印コネクタ 8"/>
            <p:cNvCxnSpPr>
              <a:cxnSpLocks/>
            </p:cNvCxnSpPr>
            <p:nvPr/>
          </p:nvCxnSpPr>
          <p:spPr>
            <a:xfrm flipV="1">
              <a:off x="4493109" y="2240280"/>
              <a:ext cx="0" cy="115062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a:cxnSpLocks/>
            </p:cNvCxnSpPr>
            <p:nvPr/>
          </p:nvCxnSpPr>
          <p:spPr>
            <a:xfrm flipV="1">
              <a:off x="4493109" y="2271908"/>
              <a:ext cx="3277507" cy="4705"/>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直線矢印コネクタ 10"/>
            <p:cNvCxnSpPr>
              <a:cxnSpLocks/>
              <a:stCxn id="5" idx="0"/>
            </p:cNvCxnSpPr>
            <p:nvPr/>
          </p:nvCxnSpPr>
          <p:spPr>
            <a:xfrm flipV="1">
              <a:off x="7770616" y="2240280"/>
              <a:ext cx="0" cy="647700"/>
            </a:xfrm>
            <a:prstGeom prst="straightConnector1">
              <a:avLst/>
            </a:prstGeom>
            <a:ln w="57150">
              <a:solidFill>
                <a:schemeClr val="tx1">
                  <a:lumMod val="95000"/>
                  <a:lumOff val="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楕円 11"/>
            <p:cNvSpPr/>
            <p:nvPr/>
          </p:nvSpPr>
          <p:spPr>
            <a:xfrm>
              <a:off x="2111265" y="3247807"/>
              <a:ext cx="286186" cy="286186"/>
            </a:xfrm>
            <a:prstGeom prst="ellipse">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矢印コネクタ 12"/>
            <p:cNvCxnSpPr>
              <a:cxnSpLocks/>
              <a:stCxn id="12" idx="6"/>
              <a:endCxn id="6" idx="1"/>
            </p:cNvCxnSpPr>
            <p:nvPr/>
          </p:nvCxnSpPr>
          <p:spPr>
            <a:xfrm>
              <a:off x="2397451" y="3390900"/>
              <a:ext cx="76233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cxnSpLocks/>
              <a:endCxn id="12" idx="2"/>
            </p:cNvCxnSpPr>
            <p:nvPr/>
          </p:nvCxnSpPr>
          <p:spPr>
            <a:xfrm>
              <a:off x="1029547" y="3390900"/>
              <a:ext cx="1081718"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a:endCxn id="12" idx="4"/>
            </p:cNvCxnSpPr>
            <p:nvPr/>
          </p:nvCxnSpPr>
          <p:spPr>
            <a:xfrm flipV="1">
              <a:off x="2254358" y="3533993"/>
              <a:ext cx="0" cy="1883424"/>
            </a:xfrm>
            <a:prstGeom prst="straightConnector1">
              <a:avLst/>
            </a:prstGeom>
            <a:ln w="57150">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cxnSpLocks/>
              <a:stCxn id="5" idx="3"/>
              <a:endCxn id="17" idx="1"/>
            </p:cNvCxnSpPr>
            <p:nvPr/>
          </p:nvCxnSpPr>
          <p:spPr>
            <a:xfrm>
              <a:off x="8521186" y="3390900"/>
              <a:ext cx="773429" cy="551"/>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9294615" y="2889082"/>
              <a:ext cx="1011472" cy="1004738"/>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tx1">
                      <a:lumMod val="95000"/>
                      <a:lumOff val="5000"/>
                    </a:schemeClr>
                  </a:solidFill>
                </a:rPr>
                <a:t>∫</a:t>
              </a:r>
              <a:endParaRPr kumimoji="1" lang="ja-JP" altLang="en-US" sz="4800" dirty="0">
                <a:solidFill>
                  <a:schemeClr val="tx1">
                    <a:lumMod val="95000"/>
                    <a:lumOff val="5000"/>
                  </a:schemeClr>
                </a:solidFill>
              </a:endParaRPr>
            </a:p>
          </p:txBody>
        </p:sp>
        <p:cxnSp>
          <p:nvCxnSpPr>
            <p:cNvPr id="18" name="直線矢印コネクタ 17"/>
            <p:cNvCxnSpPr>
              <a:cxnSpLocks/>
              <a:stCxn id="17" idx="3"/>
            </p:cNvCxnSpPr>
            <p:nvPr/>
          </p:nvCxnSpPr>
          <p:spPr>
            <a:xfrm>
              <a:off x="10306087" y="3391451"/>
              <a:ext cx="1055333"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cxnSpLocks/>
            </p:cNvCxnSpPr>
            <p:nvPr/>
          </p:nvCxnSpPr>
          <p:spPr>
            <a:xfrm flipV="1">
              <a:off x="2225782" y="5381084"/>
              <a:ext cx="8453527" cy="7650"/>
            </a:xfrm>
            <a:prstGeom prst="straightConnector1">
              <a:avLst/>
            </a:prstGeom>
            <a:ln w="57150">
              <a:solidFill>
                <a:schemeClr val="tx1">
                  <a:lumMod val="95000"/>
                  <a:lumOff val="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直線矢印コネクタ 19"/>
            <p:cNvCxnSpPr>
              <a:cxnSpLocks/>
              <a:endCxn id="31" idx="4"/>
            </p:cNvCxnSpPr>
            <p:nvPr/>
          </p:nvCxnSpPr>
          <p:spPr>
            <a:xfrm flipV="1">
              <a:off x="10679309" y="3442605"/>
              <a:ext cx="0" cy="1960470"/>
            </a:xfrm>
            <a:prstGeom prst="straightConnector1">
              <a:avLst/>
            </a:prstGeom>
            <a:ln w="57150">
              <a:solidFill>
                <a:schemeClr val="tx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820772" y="3021568"/>
              <a:ext cx="356342" cy="369332"/>
            </a:xfrm>
            <a:prstGeom prst="rect">
              <a:avLst/>
            </a:prstGeom>
            <a:noFill/>
          </p:spPr>
          <p:txBody>
            <a:bodyPr wrap="square" rtlCol="0">
              <a:spAutoFit/>
            </a:bodyPr>
            <a:lstStyle/>
            <a:p>
              <a:r>
                <a:rPr kumimoji="1" lang="ja-JP" altLang="en-US" b="1" dirty="0"/>
                <a:t>＋</a:t>
              </a:r>
            </a:p>
          </p:txBody>
        </p:sp>
        <p:sp>
          <p:nvSpPr>
            <p:cNvPr id="22" name="テキスト ボックス 21"/>
            <p:cNvSpPr txBox="1"/>
            <p:nvPr/>
          </p:nvSpPr>
          <p:spPr>
            <a:xfrm>
              <a:off x="1853189" y="3494310"/>
              <a:ext cx="356342" cy="369332"/>
            </a:xfrm>
            <a:prstGeom prst="rect">
              <a:avLst/>
            </a:prstGeom>
            <a:noFill/>
          </p:spPr>
          <p:txBody>
            <a:bodyPr wrap="square" rtlCol="0">
              <a:spAutoFit/>
            </a:bodyPr>
            <a:lstStyle/>
            <a:p>
              <a:r>
                <a:rPr lang="ja-JP" altLang="en-US" b="1" dirty="0"/>
                <a:t>－</a:t>
              </a:r>
              <a:endParaRPr kumimoji="1" lang="ja-JP" altLang="en-US" b="1" dirty="0"/>
            </a:p>
          </p:txBody>
        </p:sp>
        <mc:AlternateContent xmlns:mc="http://schemas.openxmlformats.org/markup-compatibility/2006" xmlns:a14="http://schemas.microsoft.com/office/drawing/2010/main">
          <mc:Choice Requires="a14">
            <p:sp>
              <p:nvSpPr>
                <p:cNvPr id="23" name="テキスト ボックス 22"/>
                <p:cNvSpPr txBox="1"/>
                <p:nvPr/>
              </p:nvSpPr>
              <p:spPr>
                <a:xfrm>
                  <a:off x="670353" y="2580831"/>
                  <a:ext cx="1800106" cy="861774"/>
                </a:xfrm>
                <a:prstGeom prst="rect">
                  <a:avLst/>
                </a:prstGeom>
                <a:noFill/>
              </p:spPr>
              <p:txBody>
                <a:bodyPr wrap="square" rtlCol="0">
                  <a:spAutoFit/>
                </a:bodyPr>
                <a:lstStyle/>
                <a:p>
                  <a:pPr algn="ctr"/>
                  <a:r>
                    <a:rPr lang="ja-JP" altLang="en-US" dirty="0"/>
                    <a:t>（目標の高さ）</a:t>
                  </a:r>
                  <a:endParaRPr kumimoji="1" lang="en-US" altLang="ja-JP" sz="32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sz="3200" i="1" dirty="0" smtClean="0">
                            <a:latin typeface="Cambria Math" panose="02040503050406030204" pitchFamily="18" charset="0"/>
                          </a:rPr>
                          <m:t>h</m:t>
                        </m:r>
                      </m:oMath>
                    </m:oMathPara>
                  </a14:m>
                  <a:endParaRPr kumimoji="1" lang="en-US" altLang="ja-JP"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670353" y="2580831"/>
                  <a:ext cx="1800106" cy="861774"/>
                </a:xfrm>
                <a:prstGeom prst="rect">
                  <a:avLst/>
                </a:prstGeom>
                <a:blipFill>
                  <a:blip r:embed="rId3"/>
                  <a:stretch>
                    <a:fillRect l="-3051" t="-2837" r="-2712"/>
                  </a:stretch>
                </a:blipFill>
              </p:spPr>
              <p:txBody>
                <a:bodyPr/>
                <a:lstStyle/>
                <a:p>
                  <a:r>
                    <a:rPr lang="ja-JP" altLang="en-US">
                      <a:noFill/>
                    </a:rPr>
                    <a:t> </a:t>
                  </a:r>
                </a:p>
              </p:txBody>
            </p:sp>
          </mc:Fallback>
        </mc:AlternateContent>
        <p:sp>
          <p:nvSpPr>
            <p:cNvPr id="24" name="テキスト ボックス 23"/>
            <p:cNvSpPr txBox="1"/>
            <p:nvPr/>
          </p:nvSpPr>
          <p:spPr>
            <a:xfrm>
              <a:off x="2497447" y="2817238"/>
              <a:ext cx="533839" cy="369332"/>
            </a:xfrm>
            <a:prstGeom prst="rect">
              <a:avLst/>
            </a:prstGeom>
            <a:noFill/>
          </p:spPr>
          <p:txBody>
            <a:bodyPr wrap="square" rtlCol="0">
              <a:spAutoFit/>
            </a:bodyPr>
            <a:lstStyle/>
            <a:p>
              <a:pPr algn="ctr"/>
              <a:endParaRPr kumimoji="1" lang="ja-JP" altLang="en-US" dirty="0"/>
            </a:p>
          </p:txBody>
        </p:sp>
        <mc:AlternateContent xmlns:mc="http://schemas.openxmlformats.org/markup-compatibility/2006" xmlns:a14="http://schemas.microsoft.com/office/drawing/2010/main">
          <mc:Choice Requires="a14">
            <p:sp>
              <p:nvSpPr>
                <p:cNvPr id="25" name="テキスト ボックス 24"/>
                <p:cNvSpPr txBox="1"/>
                <p:nvPr/>
              </p:nvSpPr>
              <p:spPr>
                <a:xfrm>
                  <a:off x="1539119" y="2391261"/>
                  <a:ext cx="2333974" cy="954107"/>
                </a:xfrm>
                <a:prstGeom prst="rect">
                  <a:avLst/>
                </a:prstGeom>
                <a:noFill/>
              </p:spPr>
              <p:txBody>
                <a:bodyPr wrap="square" rtlCol="0">
                  <a:spAutoFit/>
                </a:bodyPr>
                <a:lstStyle/>
                <a:p>
                  <a:pPr algn="ctr"/>
                  <a:r>
                    <a:rPr kumimoji="1" lang="ja-JP" altLang="en-US" sz="2400" b="0" dirty="0">
                      <a:latin typeface="Cambria Math" panose="02040503050406030204" pitchFamily="18" charset="0"/>
                    </a:rPr>
                    <a:t>（偏差）</a:t>
                  </a:r>
                  <a:endParaRPr kumimoji="1" lang="en-US" altLang="ja-JP" sz="2800"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ja-JP" sz="3200" b="0" i="1" dirty="0" smtClean="0">
                            <a:latin typeface="Cambria Math" panose="02040503050406030204" pitchFamily="18" charset="0"/>
                          </a:rPr>
                          <m:t>𝑒</m:t>
                        </m:r>
                      </m:oMath>
                    </m:oMathPara>
                  </a14:m>
                  <a:endParaRPr kumimoji="1" lang="ja-JP" altLang="en-US" dirty="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1539119" y="2391261"/>
                  <a:ext cx="2333974" cy="954107"/>
                </a:xfrm>
                <a:prstGeom prst="rect">
                  <a:avLst/>
                </a:prstGeom>
                <a:blipFill>
                  <a:blip r:embed="rId4"/>
                  <a:stretch>
                    <a:fillRect t="-4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5409319" y="1411829"/>
                  <a:ext cx="1636493" cy="892552"/>
                </a:xfrm>
                <a:prstGeom prst="rect">
                  <a:avLst/>
                </a:prstGeom>
                <a:noFill/>
              </p:spPr>
              <p:txBody>
                <a:bodyPr wrap="square" rtlCol="0">
                  <a:spAutoFit/>
                </a:bodyPr>
                <a:lstStyle/>
                <a:p>
                  <a:pPr algn="ctr"/>
                  <a:r>
                    <a:rPr lang="en-US" altLang="ja-JP" dirty="0"/>
                    <a:t>(</a:t>
                  </a:r>
                  <a:r>
                    <a:rPr lang="ja-JP" altLang="en-US" dirty="0"/>
                    <a:t>入力電圧</a:t>
                  </a:r>
                  <a:r>
                    <a:rPr lang="en-US" altLang="ja-JP" dirty="0"/>
                    <a:t>)</a:t>
                  </a:r>
                  <a:endParaRPr lang="ja-JP" altLang="en-US" dirty="0"/>
                </a:p>
                <a:p>
                  <a:pPr algn="ctr"/>
                  <a14:m>
                    <m:oMathPara xmlns:m="http://schemas.openxmlformats.org/officeDocument/2006/math">
                      <m:oMathParaPr>
                        <m:jc m:val="centerGroup"/>
                      </m:oMathParaPr>
                      <m:oMath xmlns:m="http://schemas.openxmlformats.org/officeDocument/2006/math">
                        <m:r>
                          <a:rPr kumimoji="1" lang="en-US" altLang="ja-JP" sz="3200" b="0" i="1" dirty="0" smtClean="0">
                            <a:latin typeface="Cambria Math" panose="02040503050406030204" pitchFamily="18" charset="0"/>
                          </a:rPr>
                          <m:t>𝑢</m:t>
                        </m:r>
                      </m:oMath>
                    </m:oMathPara>
                  </a14:m>
                  <a:endParaRPr kumimoji="1" lang="ja-JP" altLang="en-US"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409319" y="1411829"/>
                  <a:ext cx="1636493" cy="892552"/>
                </a:xfrm>
                <a:prstGeom prst="rect">
                  <a:avLst/>
                </a:prstGeom>
                <a:blipFill>
                  <a:blip r:embed="rId5"/>
                  <a:stretch>
                    <a:fillRect t="-340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6368006" y="2858238"/>
                  <a:ext cx="533839"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3200" b="0" i="1" dirty="0" smtClean="0">
                            <a:latin typeface="Cambria Math" panose="02040503050406030204" pitchFamily="18" charset="0"/>
                          </a:rPr>
                          <m:t>𝐼</m:t>
                        </m:r>
                      </m:oMath>
                    </m:oMathPara>
                  </a14:m>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6368006" y="2858238"/>
                  <a:ext cx="533839"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8629551" y="2858238"/>
                  <a:ext cx="533839"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3200" b="0" i="1" dirty="0" smtClean="0">
                            <a:latin typeface="Cambria Math" panose="02040503050406030204" pitchFamily="18" charset="0"/>
                          </a:rPr>
                          <m:t>𝑣</m:t>
                        </m:r>
                      </m:oMath>
                    </m:oMathPara>
                  </a14:m>
                  <a:endParaRPr kumimoji="1" lang="ja-JP" altLang="en-US"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8629551" y="2858238"/>
                  <a:ext cx="533839"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0050716" y="2554161"/>
                  <a:ext cx="1885913" cy="869277"/>
                </a:xfrm>
                <a:prstGeom prst="rect">
                  <a:avLst/>
                </a:prstGeom>
                <a:noFill/>
              </p:spPr>
              <p:txBody>
                <a:bodyPr wrap="square" rtlCol="0">
                  <a:spAutoFit/>
                </a:bodyPr>
                <a:lstStyle/>
                <a:p>
                  <a:pPr algn="ctr"/>
                  <a:r>
                    <a:rPr lang="ja-JP" altLang="en-US" dirty="0"/>
                    <a:t>（</a:t>
                  </a:r>
                  <a14:m>
                    <m:oMath xmlns:m="http://schemas.openxmlformats.org/officeDocument/2006/math">
                      <m:r>
                        <a:rPr lang="ja-JP" altLang="en-US" i="1" dirty="0">
                          <a:latin typeface="Cambria Math" panose="02040503050406030204" pitchFamily="18" charset="0"/>
                        </a:rPr>
                        <m:t>現在の</m:t>
                      </m:r>
                      <m:r>
                        <a:rPr lang="ja-JP" altLang="en-US" i="1" dirty="0" smtClean="0">
                          <a:latin typeface="Cambria Math" panose="02040503050406030204" pitchFamily="18" charset="0"/>
                        </a:rPr>
                        <m:t>高さ</m:t>
                      </m:r>
                      <m:r>
                        <a:rPr lang="ja-JP" altLang="en-US" i="1" dirty="0">
                          <a:latin typeface="Cambria Math" panose="02040503050406030204" pitchFamily="18" charset="0"/>
                        </a:rPr>
                        <m:t>）</m:t>
                      </m:r>
                    </m:oMath>
                  </a14:m>
                  <a:endParaRPr kumimoji="1" lang="en-US" altLang="ja-JP"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kumimoji="1" lang="en-US" altLang="ja-JP" sz="3200" b="0" i="1" dirty="0" smtClean="0">
                            <a:latin typeface="Cambria Math" panose="02040503050406030204" pitchFamily="18" charset="0"/>
                          </a:rPr>
                          <m:t>𝑥</m:t>
                        </m:r>
                      </m:oMath>
                    </m:oMathPara>
                  </a14:m>
                  <a:endParaRPr kumimoji="1" lang="ja-JP" altLang="en-US" sz="32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0050716" y="2554161"/>
                  <a:ext cx="1885913" cy="869277"/>
                </a:xfrm>
                <a:prstGeom prst="rect">
                  <a:avLst/>
                </a:prstGeom>
                <a:blipFill>
                  <a:blip r:embed="rId8"/>
                  <a:stretch>
                    <a:fillRect l="-324" t="-2817"/>
                  </a:stretch>
                </a:blipFill>
              </p:spPr>
              <p:txBody>
                <a:bodyPr/>
                <a:lstStyle/>
                <a:p>
                  <a:r>
                    <a:rPr lang="ja-JP" altLang="en-US">
                      <a:noFill/>
                    </a:rPr>
                    <a:t> </a:t>
                  </a:r>
                </a:p>
              </p:txBody>
            </p:sp>
          </mc:Fallback>
        </mc:AlternateContent>
        <p:sp>
          <p:nvSpPr>
            <p:cNvPr id="30" name="フローチャート: 結合子 29"/>
            <p:cNvSpPr/>
            <p:nvPr/>
          </p:nvSpPr>
          <p:spPr>
            <a:xfrm>
              <a:off x="4425386" y="3324854"/>
              <a:ext cx="135445" cy="1320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ローチャート: 結合子 30"/>
            <p:cNvSpPr/>
            <p:nvPr/>
          </p:nvSpPr>
          <p:spPr>
            <a:xfrm>
              <a:off x="10626503" y="3331585"/>
              <a:ext cx="105612" cy="1110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39" name="テキスト ボックス 38"/>
              <p:cNvSpPr txBox="1"/>
              <p:nvPr/>
            </p:nvSpPr>
            <p:spPr>
              <a:xfrm>
                <a:off x="3276600" y="4326839"/>
                <a:ext cx="4790225" cy="710194"/>
              </a:xfrm>
              <a:prstGeom prst="rect">
                <a:avLst/>
              </a:prstGeom>
              <a:noFill/>
            </p:spPr>
            <p:txBody>
              <a:bodyPr wrap="square" rtlCol="0">
                <a:spAutoFit/>
              </a:bodyPr>
              <a:lstStyle/>
              <a:p>
                <a:r>
                  <a:rPr kumimoji="1" lang="ja-JP" altLang="en-US" dirty="0"/>
                  <a:t>リフト</a:t>
                </a:r>
                <a14:m>
                  <m:oMath xmlns:m="http://schemas.openxmlformats.org/officeDocument/2006/math">
                    <m:r>
                      <a:rPr lang="ja-JP" altLang="en-US" i="1">
                        <a:latin typeface="Cambria Math" panose="02040503050406030204" pitchFamily="18" charset="0"/>
                      </a:rPr>
                      <m:t>の方程式</m:t>
                    </m:r>
                    <m:r>
                      <a:rPr lang="ja-JP" altLang="en-US" i="1">
                        <a:latin typeface="Cambria Math" panose="02040503050406030204" pitchFamily="18" charset="0"/>
                      </a:rPr>
                      <m:t>→</m:t>
                    </m:r>
                    <m:d>
                      <m:dPr>
                        <m:begChr m:val="{"/>
                        <m:endChr m:val=""/>
                        <m:ctrlPr>
                          <a:rPr kumimoji="1" lang="en-US" altLang="ja-JP" i="1" smtClean="0">
                            <a:latin typeface="Cambria Math" panose="02040503050406030204" pitchFamily="18" charset="0"/>
                          </a:rPr>
                        </m:ctrlPr>
                      </m:dPr>
                      <m:e>
                        <m:eqArr>
                          <m:eqArrPr>
                            <m:ctrlPr>
                              <a:rPr kumimoji="1" lang="en-US" altLang="ja-JP" i="1" smtClean="0">
                                <a:latin typeface="Cambria Math" panose="02040503050406030204" pitchFamily="18" charset="0"/>
                              </a:rPr>
                            </m:ctrlPr>
                          </m:eqArrPr>
                          <m:e>
                            <m:acc>
                              <m:accPr>
                                <m:chr m:val="̇"/>
                                <m:ctrlPr>
                                  <a:rPr lang="ja-JP" altLang="en-US" i="1">
                                    <a:latin typeface="Cambria Math" panose="02040503050406030204" pitchFamily="18" charset="0"/>
                                  </a:rPr>
                                </m:ctrlPr>
                              </m:accPr>
                              <m:e>
                                <m:r>
                                  <a:rPr lang="en-US" altLang="ja-JP" b="0" i="1" smtClean="0">
                                    <a:latin typeface="Cambria Math" panose="02040503050406030204" pitchFamily="18" charset="0"/>
                                  </a:rPr>
                                  <m:t>𝑣</m:t>
                                </m:r>
                              </m:e>
                            </m:acc>
                            <m:d>
                              <m:dPr>
                                <m:ctrlPr>
                                  <a:rPr lang="en-US" altLang="ja-JP" i="1">
                                    <a:latin typeface="Cambria Math" panose="02040503050406030204" pitchFamily="18" charset="0"/>
                                  </a:rPr>
                                </m:ctrlPr>
                              </m:dPr>
                              <m:e>
                                <m:r>
                                  <a:rPr lang="en-US" altLang="ja-JP" i="1">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𝐴𝑣</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𝑡</m:t>
                                </m:r>
                              </m:e>
                            </m:d>
                            <m:r>
                              <a:rPr lang="en-US" altLang="ja-JP" i="1">
                                <a:latin typeface="Cambria Math" panose="02040503050406030204" pitchFamily="18" charset="0"/>
                              </a:rPr>
                              <m:t>+</m:t>
                            </m:r>
                            <m:r>
                              <a:rPr lang="en-US" altLang="ja-JP" i="1">
                                <a:latin typeface="Cambria Math" panose="02040503050406030204" pitchFamily="18" charset="0"/>
                              </a:rPr>
                              <m:t>𝐵𝑢</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𝑡</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𝐺</m:t>
                            </m:r>
                          </m:e>
                          <m:e>
                            <m:r>
                              <a:rPr lang="en-US" altLang="ja-JP" b="0" i="1" smtClean="0">
                                <a:latin typeface="Cambria Math" panose="02040503050406030204" pitchFamily="18" charset="0"/>
                              </a:rPr>
                              <m:t>𝐼</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𝐶𝑣</m:t>
                            </m:r>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en-US" altLang="ja-JP" i="1">
                                <a:latin typeface="Cambria Math" panose="02040503050406030204" pitchFamily="18" charset="0"/>
                              </a:rPr>
                              <m:t>𝐷𝑢</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r>
                              <a:rPr lang="en-US" altLang="ja-JP" b="0" i="1" smtClean="0">
                                <a:latin typeface="Cambria Math" panose="02040503050406030204" pitchFamily="18" charset="0"/>
                              </a:rPr>
                              <m:t>)</m:t>
                            </m:r>
                            <m:r>
                              <m:rPr>
                                <m:nor/>
                              </m:rPr>
                              <a:rPr lang="ja-JP" altLang="en-US" dirty="0"/>
                              <m:t> </m:t>
                            </m:r>
                          </m:e>
                        </m:eqArr>
                      </m:e>
                    </m:d>
                  </m:oMath>
                </a14:m>
                <a:endParaRPr kumimoji="1" lang="en-US" altLang="ja-JP" sz="1200" b="0" i="1" dirty="0">
                  <a:latin typeface="Cambria Math" panose="02040503050406030204" pitchFamily="18" charset="0"/>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3276600" y="4326839"/>
                <a:ext cx="4790225" cy="710194"/>
              </a:xfrm>
              <a:prstGeom prst="rect">
                <a:avLst/>
              </a:prstGeom>
              <a:blipFill>
                <a:blip r:embed="rId9"/>
                <a:stretch>
                  <a:fillRect l="-114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54555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目次</a:t>
            </a:r>
          </a:p>
        </p:txBody>
      </p:sp>
      <p:sp>
        <p:nvSpPr>
          <p:cNvPr id="3" name="コンテンツ プレースホルダー 2"/>
          <p:cNvSpPr>
            <a:spLocks noGrp="1"/>
          </p:cNvSpPr>
          <p:nvPr>
            <p:ph idx="1"/>
          </p:nvPr>
        </p:nvSpPr>
        <p:spPr/>
        <p:txBody>
          <a:bodyPr/>
          <a:lstStyle/>
          <a:p>
            <a:r>
              <a:rPr kumimoji="1" lang="ja-JP" altLang="en-US" dirty="0"/>
              <a:t>リフトについて</a:t>
            </a:r>
            <a:endParaRPr kumimoji="1" lang="en-US" altLang="ja-JP" dirty="0"/>
          </a:p>
          <a:p>
            <a:r>
              <a:rPr lang="ja-JP" altLang="en-US" dirty="0"/>
              <a:t>研究の目的</a:t>
            </a:r>
            <a:endParaRPr lang="en-US" altLang="ja-JP" dirty="0"/>
          </a:p>
          <a:p>
            <a:r>
              <a:rPr kumimoji="1" lang="ja-JP" altLang="en-US" dirty="0"/>
              <a:t>位置センサレス制御の方法</a:t>
            </a:r>
            <a:endParaRPr kumimoji="1" lang="en-US" altLang="ja-JP" dirty="0"/>
          </a:p>
          <a:p>
            <a:pPr lvl="1"/>
            <a:r>
              <a:rPr lang="ja-JP" altLang="en-US" dirty="0"/>
              <a:t>状態方程式とは</a:t>
            </a:r>
            <a:endParaRPr lang="en-US" altLang="ja-JP" dirty="0"/>
          </a:p>
          <a:p>
            <a:pPr lvl="1"/>
            <a:r>
              <a:rPr kumimoji="1" lang="ja-JP" altLang="en-US" dirty="0"/>
              <a:t>制御系</a:t>
            </a:r>
            <a:endParaRPr kumimoji="1" lang="en-US" altLang="ja-JP" dirty="0"/>
          </a:p>
          <a:p>
            <a:r>
              <a:rPr kumimoji="1" lang="ja-JP" altLang="en-US" dirty="0"/>
              <a:t>実験</a:t>
            </a:r>
            <a:endParaRPr kumimoji="1" lang="en-US" altLang="ja-JP" dirty="0"/>
          </a:p>
          <a:p>
            <a:pPr lvl="1"/>
            <a:r>
              <a:rPr kumimoji="1" lang="ja-JP" altLang="en-US" dirty="0"/>
              <a:t>シミュレーション</a:t>
            </a:r>
            <a:endParaRPr kumimoji="1" lang="en-US" altLang="ja-JP" dirty="0"/>
          </a:p>
          <a:p>
            <a:pPr lvl="1"/>
            <a:r>
              <a:rPr lang="ja-JP" altLang="en-US" dirty="0"/>
              <a:t>電流計測</a:t>
            </a:r>
            <a:endParaRPr kumimoji="1" lang="en-US" altLang="ja-JP" dirty="0"/>
          </a:p>
          <a:p>
            <a:r>
              <a:rPr kumimoji="1" lang="ja-JP" altLang="en-US" dirty="0"/>
              <a:t>おわりに</a:t>
            </a:r>
          </a:p>
        </p:txBody>
      </p:sp>
    </p:spTree>
    <p:extLst>
      <p:ext uri="{BB962C8B-B14F-4D97-AF65-F5344CB8AC3E}">
        <p14:creationId xmlns:p14="http://schemas.microsoft.com/office/powerpoint/2010/main" val="3759749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a:t>実験</a:t>
            </a:r>
          </a:p>
        </p:txBody>
      </p:sp>
      <p:sp>
        <p:nvSpPr>
          <p:cNvPr id="5" name="サブタイトル 4"/>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706471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Xcos</a:t>
            </a:r>
            <a:r>
              <a:rPr kumimoji="1" lang="ja-JP" altLang="en-US" dirty="0"/>
              <a:t>によるシミュレーション</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10565089" cy="2507932"/>
          </a:xfrm>
          <a:prstGeom prst="rect">
            <a:avLst/>
          </a:prstGeom>
        </p:spPr>
      </p:pic>
      <p:sp>
        <p:nvSpPr>
          <p:cNvPr id="6" name="テキスト ボックス 5"/>
          <p:cNvSpPr txBox="1"/>
          <p:nvPr/>
        </p:nvSpPr>
        <p:spPr>
          <a:xfrm>
            <a:off x="3825240" y="4381500"/>
            <a:ext cx="8229600" cy="1938992"/>
          </a:xfrm>
          <a:prstGeom prst="rect">
            <a:avLst/>
          </a:prstGeom>
          <a:noFill/>
        </p:spPr>
        <p:txBody>
          <a:bodyPr wrap="square" rtlCol="0">
            <a:spAutoFit/>
          </a:bodyPr>
          <a:lstStyle/>
          <a:p>
            <a:r>
              <a:rPr kumimoji="1" lang="ja-JP" altLang="en-US" sz="4000" dirty="0"/>
              <a:t>目標値</a:t>
            </a:r>
            <a:endParaRPr kumimoji="1" lang="en-US" altLang="ja-JP" sz="4000" dirty="0"/>
          </a:p>
          <a:p>
            <a:r>
              <a:rPr lang="ja-JP" altLang="en-US" sz="4000" dirty="0">
                <a:solidFill>
                  <a:srgbClr val="00B050"/>
                </a:solidFill>
              </a:rPr>
              <a:t>電圧</a:t>
            </a:r>
            <a:r>
              <a:rPr lang="ja-JP" altLang="en-US" sz="4000" dirty="0"/>
              <a:t>　　を確認する</a:t>
            </a:r>
            <a:endParaRPr lang="en-US" altLang="ja-JP" sz="4000" dirty="0"/>
          </a:p>
          <a:p>
            <a:r>
              <a:rPr lang="ja-JP" altLang="en-US" sz="4000" dirty="0">
                <a:solidFill>
                  <a:srgbClr val="FF0000"/>
                </a:solidFill>
              </a:rPr>
              <a:t>現在値</a:t>
            </a:r>
            <a:endParaRPr kumimoji="1" lang="ja-JP" altLang="en-US" sz="4000" dirty="0">
              <a:solidFill>
                <a:srgbClr val="FF0000"/>
              </a:solidFill>
            </a:endParaRPr>
          </a:p>
        </p:txBody>
      </p:sp>
    </p:spTree>
    <p:extLst>
      <p:ext uri="{BB962C8B-B14F-4D97-AF65-F5344CB8AC3E}">
        <p14:creationId xmlns:p14="http://schemas.microsoft.com/office/powerpoint/2010/main" val="72080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結果</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428" y="417651"/>
            <a:ext cx="9154612" cy="5640249"/>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8721" t="69754" r="62827" b="7778"/>
          <a:stretch/>
        </p:blipFill>
        <p:spPr>
          <a:xfrm>
            <a:off x="281940" y="3290236"/>
            <a:ext cx="3167113" cy="1540844"/>
          </a:xfrm>
          <a:prstGeom prst="rect">
            <a:avLst/>
          </a:prstGeom>
          <a:ln>
            <a:solidFill>
              <a:schemeClr val="tx1"/>
            </a:solidFill>
            <a:prstDash val="lgDashDot"/>
          </a:ln>
        </p:spPr>
      </p:pic>
      <p:cxnSp>
        <p:nvCxnSpPr>
          <p:cNvPr id="7" name="直線矢印コネクタ 6"/>
          <p:cNvCxnSpPr>
            <a:cxnSpLocks/>
            <a:stCxn id="5" idx="3"/>
          </p:cNvCxnSpPr>
          <p:nvPr/>
        </p:nvCxnSpPr>
        <p:spPr>
          <a:xfrm>
            <a:off x="3449053" y="4060658"/>
            <a:ext cx="1321067" cy="5037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329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40632"/>
            <a:ext cx="10515600" cy="1325563"/>
          </a:xfrm>
        </p:spPr>
        <p:txBody>
          <a:bodyPr/>
          <a:lstStyle/>
          <a:p>
            <a:r>
              <a:rPr kumimoji="1" lang="ja-JP" altLang="en-US" dirty="0"/>
              <a:t>正転時と逆転時の電流の比較</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633"/>
            <a:ext cx="9124045" cy="513227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368" y="3056504"/>
            <a:ext cx="2890112" cy="3548403"/>
          </a:xfrm>
          <a:prstGeom prst="rect">
            <a:avLst/>
          </a:prstGeom>
        </p:spPr>
      </p:pic>
    </p:spTree>
    <p:extLst>
      <p:ext uri="{BB962C8B-B14F-4D97-AF65-F5344CB8AC3E}">
        <p14:creationId xmlns:p14="http://schemas.microsoft.com/office/powerpoint/2010/main" val="2167570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電流センサの実験</a:t>
            </a:r>
          </a:p>
        </p:txBody>
      </p:sp>
      <p:sp>
        <p:nvSpPr>
          <p:cNvPr id="4" name="コンテンツ プレースホルダー 3"/>
          <p:cNvSpPr>
            <a:spLocks noGrp="1"/>
          </p:cNvSpPr>
          <p:nvPr>
            <p:ph idx="1"/>
          </p:nvPr>
        </p:nvSpPr>
        <p:spPr/>
        <p:txBody>
          <a:bodyPr/>
          <a:lstStyle/>
          <a:p>
            <a:r>
              <a:rPr lang="ja-JP" altLang="en-US" dirty="0"/>
              <a:t>電流センサで検出した値がどれだけの測定誤差を持つのか確認したところ以下の通りになった。</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060972306"/>
              </p:ext>
            </p:extLst>
          </p:nvPr>
        </p:nvGraphicFramePr>
        <p:xfrm>
          <a:off x="529770" y="3374193"/>
          <a:ext cx="10938601" cy="2448722"/>
        </p:xfrm>
        <a:graphic>
          <a:graphicData uri="http://schemas.openxmlformats.org/drawingml/2006/table">
            <a:tbl>
              <a:tblPr firstRow="1" bandRow="1">
                <a:tableStyleId>{5C22544A-7EE6-4342-B048-85BDC9FD1C3A}</a:tableStyleId>
              </a:tblPr>
              <a:tblGrid>
                <a:gridCol w="2001194">
                  <a:extLst>
                    <a:ext uri="{9D8B030D-6E8A-4147-A177-3AD203B41FA5}">
                      <a16:colId xmlns:a16="http://schemas.microsoft.com/office/drawing/2014/main" val="41537063"/>
                    </a:ext>
                  </a:extLst>
                </a:gridCol>
                <a:gridCol w="2001194">
                  <a:extLst>
                    <a:ext uri="{9D8B030D-6E8A-4147-A177-3AD203B41FA5}">
                      <a16:colId xmlns:a16="http://schemas.microsoft.com/office/drawing/2014/main" val="1479730874"/>
                    </a:ext>
                  </a:extLst>
                </a:gridCol>
                <a:gridCol w="2118375">
                  <a:extLst>
                    <a:ext uri="{9D8B030D-6E8A-4147-A177-3AD203B41FA5}">
                      <a16:colId xmlns:a16="http://schemas.microsoft.com/office/drawing/2014/main" val="1703944485"/>
                    </a:ext>
                  </a:extLst>
                </a:gridCol>
                <a:gridCol w="2408919">
                  <a:extLst>
                    <a:ext uri="{9D8B030D-6E8A-4147-A177-3AD203B41FA5}">
                      <a16:colId xmlns:a16="http://schemas.microsoft.com/office/drawing/2014/main" val="2159606396"/>
                    </a:ext>
                  </a:extLst>
                </a:gridCol>
                <a:gridCol w="2408919">
                  <a:extLst>
                    <a:ext uri="{9D8B030D-6E8A-4147-A177-3AD203B41FA5}">
                      <a16:colId xmlns:a16="http://schemas.microsoft.com/office/drawing/2014/main" val="3464075987"/>
                    </a:ext>
                  </a:extLst>
                </a:gridCol>
              </a:tblGrid>
              <a:tr h="751921">
                <a:tc>
                  <a:txBody>
                    <a:bodyPr/>
                    <a:lstStyle/>
                    <a:p>
                      <a:endParaRPr kumimoji="1" lang="ja-JP" altLang="en-US" sz="2800" dirty="0"/>
                    </a:p>
                  </a:txBody>
                  <a:tcPr/>
                </a:tc>
                <a:tc>
                  <a:txBody>
                    <a:bodyPr/>
                    <a:lstStyle/>
                    <a:p>
                      <a:r>
                        <a:rPr kumimoji="1" lang="ja-JP" altLang="en-US" sz="2800" dirty="0"/>
                        <a:t>テスター</a:t>
                      </a:r>
                      <a:endParaRPr kumimoji="1" lang="en-US" altLang="ja-JP" sz="2800" dirty="0"/>
                    </a:p>
                    <a:p>
                      <a:r>
                        <a:rPr kumimoji="1" lang="en-US" altLang="ja-JP" sz="2800" dirty="0"/>
                        <a:t>[A]</a:t>
                      </a:r>
                      <a:endParaRPr kumimoji="1" lang="ja-JP" altLang="en-US" sz="2800" dirty="0"/>
                    </a:p>
                  </a:txBody>
                  <a:tcPr>
                    <a:solidFill>
                      <a:schemeClr val="accent2"/>
                    </a:solidFill>
                  </a:tcPr>
                </a:tc>
                <a:tc>
                  <a:txBody>
                    <a:bodyPr/>
                    <a:lstStyle/>
                    <a:p>
                      <a:r>
                        <a:rPr kumimoji="1" lang="ja-JP" altLang="en-US" sz="2800" dirty="0"/>
                        <a:t>電流の平均</a:t>
                      </a:r>
                      <a:r>
                        <a:rPr kumimoji="1" lang="en-US" altLang="ja-JP" sz="2800" dirty="0"/>
                        <a:t>[A]</a:t>
                      </a:r>
                      <a:endParaRPr kumimoji="1" lang="ja-JP" altLang="en-US" sz="2800" dirty="0"/>
                    </a:p>
                  </a:txBody>
                  <a:tcPr/>
                </a:tc>
                <a:tc>
                  <a:txBody>
                    <a:bodyPr/>
                    <a:lstStyle/>
                    <a:p>
                      <a:r>
                        <a:rPr kumimoji="1" lang="ja-JP" altLang="en-US" sz="2800" dirty="0"/>
                        <a:t>ノイズの分散</a:t>
                      </a:r>
                      <a:r>
                        <a:rPr kumimoji="1" lang="en-US" altLang="ja-JP" sz="2800" dirty="0"/>
                        <a:t>[A]</a:t>
                      </a:r>
                      <a:endParaRPr kumimoji="1" lang="ja-JP" altLang="en-US" sz="2800" dirty="0"/>
                    </a:p>
                  </a:txBody>
                  <a:tcPr/>
                </a:tc>
                <a:tc>
                  <a:txBody>
                    <a:bodyPr/>
                    <a:lstStyle/>
                    <a:p>
                      <a:r>
                        <a:rPr kumimoji="1" lang="ja-JP" altLang="en-US" sz="2800" dirty="0"/>
                        <a:t>ノイズの平均</a:t>
                      </a:r>
                      <a:r>
                        <a:rPr kumimoji="1" lang="en-US" altLang="ja-JP" sz="2800" dirty="0"/>
                        <a:t>[A]</a:t>
                      </a:r>
                    </a:p>
                  </a:txBody>
                  <a:tcPr/>
                </a:tc>
                <a:extLst>
                  <a:ext uri="{0D108BD9-81ED-4DB2-BD59-A6C34878D82A}">
                    <a16:rowId xmlns:a16="http://schemas.microsoft.com/office/drawing/2014/main" val="1948415417"/>
                  </a:ext>
                </a:extLst>
              </a:tr>
              <a:tr h="7519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a:t>正転時</a:t>
                      </a:r>
                    </a:p>
                  </a:txBody>
                  <a:tcPr/>
                </a:tc>
                <a:tc rowSpan="2">
                  <a:txBody>
                    <a:bodyPr/>
                    <a:lstStyle/>
                    <a:p>
                      <a:r>
                        <a:rPr kumimoji="1" lang="en-US" altLang="ja-JP" sz="2800" dirty="0"/>
                        <a:t>0.232</a:t>
                      </a:r>
                      <a:endParaRPr kumimoji="1" lang="ja-JP" altLang="en-US" sz="2800" dirty="0"/>
                    </a:p>
                  </a:txBody>
                  <a:tcPr>
                    <a:solidFill>
                      <a:schemeClr val="accent2">
                        <a:lumMod val="60000"/>
                        <a:lumOff val="40000"/>
                      </a:schemeClr>
                    </a:solidFill>
                  </a:tcPr>
                </a:tc>
                <a:tc>
                  <a:txBody>
                    <a:bodyPr/>
                    <a:lstStyle/>
                    <a:p>
                      <a:r>
                        <a:rPr kumimoji="1" lang="en-US" altLang="ja-JP" sz="2800" dirty="0"/>
                        <a:t>0.575</a:t>
                      </a:r>
                      <a:endParaRPr kumimoji="1" lang="ja-JP" altLang="en-US" sz="2800" dirty="0"/>
                    </a:p>
                  </a:txBody>
                  <a:tcPr/>
                </a:tc>
                <a:tc>
                  <a:txBody>
                    <a:bodyPr/>
                    <a:lstStyle/>
                    <a:p>
                      <a:r>
                        <a:rPr kumimoji="1" lang="en-US" altLang="ja-JP" sz="2800" dirty="0"/>
                        <a:t>0.016</a:t>
                      </a:r>
                      <a:endParaRPr kumimoji="1" lang="ja-JP" altLang="en-US" sz="2800" dirty="0"/>
                    </a:p>
                  </a:txBody>
                  <a:tcPr/>
                </a:tc>
                <a:tc>
                  <a:txBody>
                    <a:bodyPr/>
                    <a:lstStyle/>
                    <a:p>
                      <a:r>
                        <a:rPr kumimoji="1" lang="en-US" altLang="ja-JP" sz="2800" dirty="0"/>
                        <a:t>0.343</a:t>
                      </a:r>
                      <a:endParaRPr kumimoji="1" lang="ja-JP" altLang="en-US" sz="2800" dirty="0"/>
                    </a:p>
                  </a:txBody>
                  <a:tcPr/>
                </a:tc>
                <a:extLst>
                  <a:ext uri="{0D108BD9-81ED-4DB2-BD59-A6C34878D82A}">
                    <a16:rowId xmlns:a16="http://schemas.microsoft.com/office/drawing/2014/main" val="545032853"/>
                  </a:ext>
                </a:extLst>
              </a:tr>
              <a:tr h="7519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a:t>逆転時</a:t>
                      </a:r>
                    </a:p>
                  </a:txBody>
                  <a:tcPr/>
                </a:tc>
                <a:tc vMerge="1">
                  <a:txBody>
                    <a:bodyPr/>
                    <a:lstStyle/>
                    <a:p>
                      <a:endParaRPr kumimoji="1" lang="ja-JP" altLang="en-US" sz="2800" dirty="0"/>
                    </a:p>
                  </a:txBody>
                  <a:tcPr/>
                </a:tc>
                <a:tc>
                  <a:txBody>
                    <a:bodyPr/>
                    <a:lstStyle/>
                    <a:p>
                      <a:r>
                        <a:rPr kumimoji="1" lang="en-US" altLang="ja-JP" sz="2800" dirty="0"/>
                        <a:t>0.027</a:t>
                      </a:r>
                      <a:endParaRPr kumimoji="1" lang="ja-JP" altLang="en-US" sz="2800" dirty="0"/>
                    </a:p>
                  </a:txBody>
                  <a:tcPr/>
                </a:tc>
                <a:tc>
                  <a:txBody>
                    <a:bodyPr/>
                    <a:lstStyle/>
                    <a:p>
                      <a:r>
                        <a:rPr kumimoji="1" lang="en-US" altLang="ja-JP" sz="2800" dirty="0"/>
                        <a:t>0.002</a:t>
                      </a:r>
                      <a:endParaRPr kumimoji="1" lang="ja-JP" altLang="en-US" sz="2800" dirty="0"/>
                    </a:p>
                  </a:txBody>
                  <a:tcPr/>
                </a:tc>
                <a:tc>
                  <a:txBody>
                    <a:bodyPr/>
                    <a:lstStyle/>
                    <a:p>
                      <a:r>
                        <a:rPr kumimoji="1" lang="en-US" altLang="ja-JP" sz="2800" dirty="0"/>
                        <a:t>-0.205</a:t>
                      </a:r>
                      <a:endParaRPr kumimoji="1" lang="ja-JP" altLang="en-US" sz="2800" dirty="0"/>
                    </a:p>
                  </a:txBody>
                  <a:tcPr/>
                </a:tc>
                <a:extLst>
                  <a:ext uri="{0D108BD9-81ED-4DB2-BD59-A6C34878D82A}">
                    <a16:rowId xmlns:a16="http://schemas.microsoft.com/office/drawing/2014/main" val="582575632"/>
                  </a:ext>
                </a:extLst>
              </a:tr>
            </a:tbl>
          </a:graphicData>
        </a:graphic>
      </p:graphicFrame>
    </p:spTree>
    <p:extLst>
      <p:ext uri="{BB962C8B-B14F-4D97-AF65-F5344CB8AC3E}">
        <p14:creationId xmlns:p14="http://schemas.microsoft.com/office/powerpoint/2010/main" val="381671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おわりに</a:t>
            </a:r>
          </a:p>
        </p:txBody>
      </p:sp>
      <p:sp>
        <p:nvSpPr>
          <p:cNvPr id="4" name="コンテンツ プレースホルダー 3"/>
          <p:cNvSpPr>
            <a:spLocks noGrp="1"/>
          </p:cNvSpPr>
          <p:nvPr>
            <p:ph idx="1"/>
          </p:nvPr>
        </p:nvSpPr>
        <p:spPr/>
        <p:txBody>
          <a:bodyPr>
            <a:normAutofit/>
          </a:bodyPr>
          <a:lstStyle/>
          <a:p>
            <a:r>
              <a:rPr kumimoji="1" lang="ja-JP" altLang="en-US" sz="3600" dirty="0"/>
              <a:t>実際のリフトに適用するために</a:t>
            </a:r>
            <a:endParaRPr kumimoji="1" lang="en-US" altLang="ja-JP" sz="3600" dirty="0"/>
          </a:p>
          <a:p>
            <a:pPr lvl="1"/>
            <a:r>
              <a:rPr lang="ja-JP" altLang="en-US" sz="2800" dirty="0"/>
              <a:t>電流センサのノイズ</a:t>
            </a:r>
            <a:endParaRPr lang="en-US" altLang="ja-JP" sz="2800" dirty="0"/>
          </a:p>
          <a:p>
            <a:pPr lvl="1"/>
            <a:r>
              <a:rPr lang="ja-JP" altLang="en-US" sz="2800" dirty="0"/>
              <a:t>リフトのモデル化誤差</a:t>
            </a:r>
            <a:endParaRPr lang="en-US" altLang="ja-JP" sz="2800" dirty="0"/>
          </a:p>
          <a:p>
            <a:pPr marL="457200" lvl="1" indent="0">
              <a:buNone/>
            </a:pPr>
            <a:r>
              <a:rPr kumimoji="1" lang="en-US" altLang="ja-JP" sz="2800" dirty="0"/>
              <a:t>	</a:t>
            </a:r>
            <a:r>
              <a:rPr kumimoji="1" lang="ja-JP" altLang="en-US" sz="4000" dirty="0"/>
              <a:t>→リフトの位置がずれる</a:t>
            </a:r>
          </a:p>
        </p:txBody>
      </p:sp>
    </p:spTree>
    <p:extLst>
      <p:ext uri="{BB962C8B-B14F-4D97-AF65-F5344CB8AC3E}">
        <p14:creationId xmlns:p14="http://schemas.microsoft.com/office/powerpoint/2010/main" val="427954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876300" y="1122363"/>
            <a:ext cx="10439400" cy="2387600"/>
          </a:xfrm>
        </p:spPr>
        <p:txBody>
          <a:bodyPr/>
          <a:lstStyle/>
          <a:p>
            <a:r>
              <a:rPr kumimoji="1" lang="ja-JP" altLang="en-US" dirty="0"/>
              <a:t>ここから先スライドはメモ帳</a:t>
            </a:r>
          </a:p>
        </p:txBody>
      </p:sp>
      <p:sp>
        <p:nvSpPr>
          <p:cNvPr id="5" name="サブタイトル 4"/>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83912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40632"/>
            <a:ext cx="10515600" cy="1325563"/>
          </a:xfrm>
        </p:spPr>
        <p:txBody>
          <a:bodyPr/>
          <a:lstStyle/>
          <a:p>
            <a:r>
              <a:rPr kumimoji="1" lang="ja-JP" altLang="en-US" dirty="0"/>
              <a:t>正転時と逆転時の電流の比較</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267" y="1143001"/>
            <a:ext cx="5661498" cy="4587928"/>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2" y="1410065"/>
            <a:ext cx="5972393" cy="4424678"/>
          </a:xfrm>
          <a:prstGeom prst="rect">
            <a:avLst/>
          </a:prstGeom>
        </p:spPr>
      </p:pic>
      <p:sp>
        <p:nvSpPr>
          <p:cNvPr id="6" name="テキスト ボックス 5"/>
          <p:cNvSpPr txBox="1"/>
          <p:nvPr/>
        </p:nvSpPr>
        <p:spPr>
          <a:xfrm>
            <a:off x="2336800" y="5834743"/>
            <a:ext cx="877163" cy="369332"/>
          </a:xfrm>
          <a:prstGeom prst="rect">
            <a:avLst/>
          </a:prstGeom>
          <a:noFill/>
        </p:spPr>
        <p:txBody>
          <a:bodyPr wrap="none" rtlCol="0">
            <a:spAutoFit/>
          </a:bodyPr>
          <a:lstStyle/>
          <a:p>
            <a:r>
              <a:rPr kumimoji="1" lang="ja-JP" altLang="en-US" dirty="0"/>
              <a:t>正転時</a:t>
            </a:r>
          </a:p>
        </p:txBody>
      </p:sp>
      <p:sp>
        <p:nvSpPr>
          <p:cNvPr id="7" name="テキスト ボックス 6"/>
          <p:cNvSpPr txBox="1"/>
          <p:nvPr/>
        </p:nvSpPr>
        <p:spPr>
          <a:xfrm>
            <a:off x="8381999" y="5650077"/>
            <a:ext cx="877163" cy="369332"/>
          </a:xfrm>
          <a:prstGeom prst="rect">
            <a:avLst/>
          </a:prstGeom>
          <a:noFill/>
        </p:spPr>
        <p:txBody>
          <a:bodyPr wrap="none" rtlCol="0">
            <a:spAutoFit/>
          </a:bodyPr>
          <a:lstStyle/>
          <a:p>
            <a:r>
              <a:rPr kumimoji="1" lang="ja-JP" altLang="en-US" dirty="0"/>
              <a:t>逆転時</a:t>
            </a:r>
          </a:p>
        </p:txBody>
      </p:sp>
    </p:spTree>
    <p:extLst>
      <p:ext uri="{BB962C8B-B14F-4D97-AF65-F5344CB8AC3E}">
        <p14:creationId xmlns:p14="http://schemas.microsoft.com/office/powerpoint/2010/main" val="355758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センサレス制御の手法</a:t>
            </a:r>
          </a:p>
        </p:txBody>
      </p:sp>
      <p:sp>
        <p:nvSpPr>
          <p:cNvPr id="3" name="コンテンツ プレースホルダー 2"/>
          <p:cNvSpPr>
            <a:spLocks noGrp="1"/>
          </p:cNvSpPr>
          <p:nvPr>
            <p:ph idx="1"/>
          </p:nvPr>
        </p:nvSpPr>
        <p:spPr/>
        <p:txBody>
          <a:bodyPr/>
          <a:lstStyle/>
          <a:p>
            <a:pPr marL="0" indent="0">
              <a:buNone/>
            </a:pPr>
            <a:r>
              <a:rPr kumimoji="1" lang="ja-JP" altLang="en-US" dirty="0"/>
              <a:t>モータの「</a:t>
            </a:r>
            <a:r>
              <a:rPr kumimoji="1" lang="ja-JP" altLang="en-US" dirty="0">
                <a:solidFill>
                  <a:srgbClr val="FFC000"/>
                </a:solidFill>
              </a:rPr>
              <a:t>電流</a:t>
            </a:r>
            <a:r>
              <a:rPr kumimoji="1" lang="ja-JP" altLang="en-US" dirty="0"/>
              <a:t>」と「</a:t>
            </a:r>
            <a:r>
              <a:rPr kumimoji="1" lang="ja-JP" altLang="en-US" dirty="0">
                <a:solidFill>
                  <a:srgbClr val="00B0F0"/>
                </a:solidFill>
              </a:rPr>
              <a:t>電圧</a:t>
            </a:r>
            <a:r>
              <a:rPr kumimoji="1" lang="ja-JP" altLang="en-US" dirty="0"/>
              <a:t>」と「</a:t>
            </a:r>
            <a:r>
              <a:rPr kumimoji="1" lang="ja-JP" altLang="en-US" dirty="0">
                <a:solidFill>
                  <a:srgbClr val="FF0000"/>
                </a:solidFill>
              </a:rPr>
              <a:t>回転数</a:t>
            </a:r>
            <a:r>
              <a:rPr kumimoji="1" lang="ja-JP" altLang="en-US" dirty="0"/>
              <a:t>」には相関がある</a:t>
            </a:r>
            <a:endParaRPr kumimoji="1" lang="en-US" altLang="ja-JP" dirty="0"/>
          </a:p>
          <a:p>
            <a:pPr marL="0" indent="0">
              <a:buNone/>
            </a:pPr>
            <a:r>
              <a:rPr kumimoji="1" lang="ja-JP" altLang="en-US" dirty="0"/>
              <a:t>　→「</a:t>
            </a:r>
            <a:r>
              <a:rPr kumimoji="1" lang="ja-JP" altLang="en-US" dirty="0">
                <a:solidFill>
                  <a:srgbClr val="FFC000"/>
                </a:solidFill>
              </a:rPr>
              <a:t>電流</a:t>
            </a:r>
            <a:r>
              <a:rPr kumimoji="1" lang="ja-JP" altLang="en-US" dirty="0"/>
              <a:t>」「</a:t>
            </a:r>
            <a:r>
              <a:rPr kumimoji="1" lang="ja-JP" altLang="en-US" dirty="0">
                <a:solidFill>
                  <a:srgbClr val="00B0F0"/>
                </a:solidFill>
              </a:rPr>
              <a:t>電圧</a:t>
            </a:r>
            <a:r>
              <a:rPr kumimoji="1" lang="ja-JP" altLang="en-US" dirty="0"/>
              <a:t>」が分かれば「</a:t>
            </a:r>
            <a:r>
              <a:rPr kumimoji="1" lang="ja-JP" altLang="en-US" dirty="0">
                <a:solidFill>
                  <a:srgbClr val="FF0000"/>
                </a:solidFill>
              </a:rPr>
              <a:t>回転数</a:t>
            </a:r>
            <a:r>
              <a:rPr kumimoji="1" lang="ja-JP" altLang="en-US" dirty="0"/>
              <a:t>」が分かる</a:t>
            </a:r>
            <a:endParaRPr kumimoji="1" lang="en-US" altLang="ja-JP" dirty="0"/>
          </a:p>
          <a:p>
            <a:pPr marL="0" indent="0">
              <a:buNone/>
            </a:pPr>
            <a:endParaRPr lang="en-US" altLang="ja-JP" dirty="0"/>
          </a:p>
          <a:p>
            <a:pPr marL="0" indent="0">
              <a:buNone/>
            </a:pPr>
            <a:r>
              <a:rPr lang="ja-JP" altLang="en-US" dirty="0"/>
              <a:t>モータの「</a:t>
            </a:r>
            <a:r>
              <a:rPr lang="ja-JP" altLang="en-US" dirty="0">
                <a:solidFill>
                  <a:srgbClr val="FF0000"/>
                </a:solidFill>
              </a:rPr>
              <a:t>回転数</a:t>
            </a:r>
            <a:r>
              <a:rPr lang="ja-JP" altLang="en-US" dirty="0"/>
              <a:t>」が分かれば「</a:t>
            </a:r>
            <a:r>
              <a:rPr lang="ja-JP" altLang="en-US" dirty="0">
                <a:solidFill>
                  <a:srgbClr val="FF0000"/>
                </a:solidFill>
              </a:rPr>
              <a:t>速度</a:t>
            </a:r>
            <a:r>
              <a:rPr lang="ja-JP" altLang="en-US" dirty="0"/>
              <a:t>」が分かる</a:t>
            </a:r>
            <a:endParaRPr lang="en-US" altLang="ja-JP" dirty="0"/>
          </a:p>
          <a:p>
            <a:pPr marL="0" indent="0">
              <a:buNone/>
            </a:pPr>
            <a:r>
              <a:rPr kumimoji="1" lang="ja-JP" altLang="en-US" dirty="0"/>
              <a:t>「</a:t>
            </a:r>
            <a:r>
              <a:rPr kumimoji="1" lang="ja-JP" altLang="en-US" dirty="0">
                <a:solidFill>
                  <a:srgbClr val="FF0000"/>
                </a:solidFill>
              </a:rPr>
              <a:t>速度</a:t>
            </a:r>
            <a:r>
              <a:rPr kumimoji="1" lang="ja-JP" altLang="en-US" dirty="0"/>
              <a:t>」を積分すれば「</a:t>
            </a:r>
            <a:r>
              <a:rPr kumimoji="1" lang="ja-JP" altLang="en-US" dirty="0">
                <a:solidFill>
                  <a:srgbClr val="00B050"/>
                </a:solidFill>
              </a:rPr>
              <a:t>位置</a:t>
            </a:r>
            <a:r>
              <a:rPr kumimoji="1" lang="ja-JP" altLang="en-US" dirty="0"/>
              <a:t>」が求まる</a:t>
            </a:r>
            <a:endParaRPr kumimoji="1" lang="en-US" altLang="ja-JP" dirty="0"/>
          </a:p>
          <a:p>
            <a:pPr marL="0" indent="0">
              <a:buNone/>
            </a:pPr>
            <a:r>
              <a:rPr lang="ja-JP" altLang="en-US" dirty="0"/>
              <a:t>　</a:t>
            </a:r>
            <a:r>
              <a:rPr lang="ja-JP" altLang="en-US" sz="4800" dirty="0"/>
              <a:t>→「</a:t>
            </a:r>
            <a:r>
              <a:rPr lang="ja-JP" altLang="en-US" sz="4800" dirty="0">
                <a:solidFill>
                  <a:srgbClr val="FFC000"/>
                </a:solidFill>
              </a:rPr>
              <a:t>電流</a:t>
            </a:r>
            <a:r>
              <a:rPr lang="ja-JP" altLang="en-US" sz="4800" dirty="0"/>
              <a:t>」から「</a:t>
            </a:r>
            <a:r>
              <a:rPr lang="ja-JP" altLang="en-US" sz="4800" dirty="0">
                <a:solidFill>
                  <a:srgbClr val="00B050"/>
                </a:solidFill>
              </a:rPr>
              <a:t>位置</a:t>
            </a:r>
            <a:r>
              <a:rPr lang="ja-JP" altLang="en-US" sz="4800" dirty="0"/>
              <a:t>」が分かる</a:t>
            </a:r>
            <a:endParaRPr kumimoji="1" lang="en-US" altLang="ja-JP" dirty="0"/>
          </a:p>
        </p:txBody>
      </p:sp>
    </p:spTree>
    <p:extLst>
      <p:ext uri="{BB962C8B-B14F-4D97-AF65-F5344CB8AC3E}">
        <p14:creationId xmlns:p14="http://schemas.microsoft.com/office/powerpoint/2010/main" val="2719162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以前の問題</a:t>
            </a:r>
          </a:p>
        </p:txBody>
      </p:sp>
      <p:sp>
        <p:nvSpPr>
          <p:cNvPr id="4" name="コンテンツ プレースホルダー 3"/>
          <p:cNvSpPr>
            <a:spLocks noGrp="1"/>
          </p:cNvSpPr>
          <p:nvPr>
            <p:ph idx="1"/>
          </p:nvPr>
        </p:nvSpPr>
        <p:spPr/>
        <p:txBody>
          <a:bodyPr/>
          <a:lstStyle/>
          <a:p>
            <a:pPr marL="0" indent="0">
              <a:buNone/>
            </a:pPr>
            <a:r>
              <a:rPr kumimoji="1" lang="ja-JP" altLang="en-US" dirty="0"/>
              <a:t>システムが安定しない</a:t>
            </a:r>
            <a:endParaRPr kumimoji="1" lang="en-US" altLang="ja-JP" dirty="0"/>
          </a:p>
          <a:p>
            <a:pPr marL="0" indent="0">
              <a:buNone/>
            </a:pPr>
            <a:r>
              <a:rPr lang="en-US" altLang="ja-JP" dirty="0"/>
              <a:t>	</a:t>
            </a:r>
            <a:r>
              <a:rPr lang="ja-JP" altLang="en-US" dirty="0"/>
              <a:t>→ブロック線図、または運動方程式が間違っている</a:t>
            </a:r>
            <a:endParaRPr lang="en-US" altLang="ja-JP" dirty="0"/>
          </a:p>
          <a:p>
            <a:pPr marL="0" indent="0">
              <a:buNone/>
            </a:pPr>
            <a:r>
              <a:rPr lang="en-US" altLang="ja-JP" dirty="0"/>
              <a:t>	</a:t>
            </a:r>
            <a:r>
              <a:rPr lang="ja-JP" altLang="en-US" dirty="0"/>
              <a:t>→状態方程式を修正したところ、安定した</a:t>
            </a:r>
            <a:endParaRPr lang="en-US" altLang="ja-JP" dirty="0"/>
          </a:p>
          <a:p>
            <a:pPr marL="0" indent="0">
              <a:buNone/>
            </a:pPr>
            <a:r>
              <a:rPr lang="ja-JP" altLang="en-US" dirty="0"/>
              <a:t>モデル化誤差、検出誤差の補正方法</a:t>
            </a:r>
            <a:endParaRPr lang="en-US" altLang="ja-JP" dirty="0"/>
          </a:p>
          <a:p>
            <a:pPr marL="0" indent="0">
              <a:buNone/>
            </a:pPr>
            <a:r>
              <a:rPr lang="en-US" altLang="ja-JP" dirty="0"/>
              <a:t>	</a:t>
            </a:r>
            <a:r>
              <a:rPr lang="ja-JP" altLang="en-US" dirty="0"/>
              <a:t>→着手できていない</a:t>
            </a:r>
            <a:endParaRPr lang="en-US" altLang="ja-JP" dirty="0"/>
          </a:p>
          <a:p>
            <a:pPr marL="0" indent="0">
              <a:buNone/>
            </a:pPr>
            <a:r>
              <a:rPr lang="en-US" altLang="ja-JP" dirty="0"/>
              <a:t>	</a:t>
            </a:r>
            <a:r>
              <a:rPr lang="ja-JP" altLang="en-US" dirty="0"/>
              <a:t>→オブザーバはできた　検出誤差の影響は少ない　モデル化誤差については不明</a:t>
            </a:r>
            <a:endParaRPr lang="en-US" altLang="ja-JP" dirty="0"/>
          </a:p>
        </p:txBody>
      </p:sp>
    </p:spTree>
    <p:extLst>
      <p:ext uri="{BB962C8B-B14F-4D97-AF65-F5344CB8AC3E}">
        <p14:creationId xmlns:p14="http://schemas.microsoft.com/office/powerpoint/2010/main" val="90576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ja-JP" altLang="en-US" dirty="0"/>
              <a:t>リフトについて</a:t>
            </a:r>
          </a:p>
        </p:txBody>
      </p:sp>
      <p:sp>
        <p:nvSpPr>
          <p:cNvPr id="6" name="サブタイトル 5"/>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89772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現在直面している問題</a:t>
            </a:r>
          </a:p>
        </p:txBody>
      </p:sp>
      <p:sp>
        <p:nvSpPr>
          <p:cNvPr id="3" name="コンテンツ プレースホルダー 2"/>
          <p:cNvSpPr>
            <a:spLocks noGrp="1"/>
          </p:cNvSpPr>
          <p:nvPr>
            <p:ph idx="1"/>
          </p:nvPr>
        </p:nvSpPr>
        <p:spPr/>
        <p:txBody>
          <a:bodyPr/>
          <a:lstStyle/>
          <a:p>
            <a:pPr marL="0" indent="0">
              <a:buNone/>
            </a:pPr>
            <a:r>
              <a:rPr kumimoji="1" lang="ja-JP" altLang="en-US" dirty="0"/>
              <a:t>最適制御について</a:t>
            </a:r>
            <a:endParaRPr kumimoji="1" lang="en-US" altLang="ja-JP" dirty="0"/>
          </a:p>
          <a:p>
            <a:pPr marL="0" indent="0">
              <a:buNone/>
            </a:pPr>
            <a:r>
              <a:rPr lang="en-US" altLang="ja-JP" dirty="0"/>
              <a:t>	</a:t>
            </a:r>
            <a:r>
              <a:rPr lang="ja-JP" altLang="en-US" dirty="0"/>
              <a:t>→</a:t>
            </a:r>
            <a:endParaRPr lang="en-US" altLang="ja-JP" dirty="0"/>
          </a:p>
          <a:p>
            <a:pPr marL="0" indent="0">
              <a:buNone/>
            </a:pPr>
            <a:endParaRPr kumimoji="1" lang="en-US" altLang="ja-JP" dirty="0"/>
          </a:p>
        </p:txBody>
      </p:sp>
    </p:spTree>
    <p:extLst>
      <p:ext uri="{BB962C8B-B14F-4D97-AF65-F5344CB8AC3E}">
        <p14:creationId xmlns:p14="http://schemas.microsoft.com/office/powerpoint/2010/main" val="311181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位置制御とは</a:t>
            </a:r>
          </a:p>
        </p:txBody>
      </p:sp>
      <p:sp>
        <p:nvSpPr>
          <p:cNvPr id="3" name="コンテンツ プレースホルダー 2"/>
          <p:cNvSpPr>
            <a:spLocks noGrp="1"/>
          </p:cNvSpPr>
          <p:nvPr>
            <p:ph idx="1"/>
          </p:nvPr>
        </p:nvSpPr>
        <p:spPr>
          <a:xfrm>
            <a:off x="838200" y="1444625"/>
            <a:ext cx="10515600" cy="4351338"/>
          </a:xfrm>
        </p:spPr>
        <p:txBody>
          <a:bodyPr/>
          <a:lstStyle/>
          <a:p>
            <a:r>
              <a:rPr kumimoji="1" lang="ja-JP" altLang="en-US" dirty="0"/>
              <a:t>目的の場所に対象を素早く正確にもっていく制御</a:t>
            </a:r>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t="3791" b="21235"/>
          <a:stretch/>
        </p:blipFill>
        <p:spPr>
          <a:xfrm>
            <a:off x="1088707" y="2437766"/>
            <a:ext cx="2573123" cy="3429636"/>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11334" b="16444"/>
          <a:stretch/>
        </p:blipFill>
        <p:spPr>
          <a:xfrm>
            <a:off x="3912337" y="2437765"/>
            <a:ext cx="2671159" cy="3429636"/>
          </a:xfrm>
          <a:prstGeom prst="rect">
            <a:avLst/>
          </a:prstGeom>
        </p:spPr>
      </p:pic>
      <p:sp>
        <p:nvSpPr>
          <p:cNvPr id="6" name="テキスト ボックス 5"/>
          <p:cNvSpPr txBox="1"/>
          <p:nvPr/>
        </p:nvSpPr>
        <p:spPr>
          <a:xfrm>
            <a:off x="868680" y="5996940"/>
            <a:ext cx="2887980" cy="523220"/>
          </a:xfrm>
          <a:prstGeom prst="rect">
            <a:avLst/>
          </a:prstGeom>
          <a:noFill/>
        </p:spPr>
        <p:txBody>
          <a:bodyPr wrap="square" rtlCol="0">
            <a:spAutoFit/>
          </a:bodyPr>
          <a:lstStyle/>
          <a:p>
            <a:pPr algn="ctr"/>
            <a:r>
              <a:rPr kumimoji="1" lang="ja-JP" altLang="en-US" sz="2800" dirty="0"/>
              <a:t>ロボットアーム</a:t>
            </a:r>
          </a:p>
        </p:txBody>
      </p:sp>
      <p:sp>
        <p:nvSpPr>
          <p:cNvPr id="7" name="テキスト ボックス 6"/>
          <p:cNvSpPr txBox="1"/>
          <p:nvPr/>
        </p:nvSpPr>
        <p:spPr>
          <a:xfrm>
            <a:off x="3787140" y="5996940"/>
            <a:ext cx="2887980" cy="523220"/>
          </a:xfrm>
          <a:prstGeom prst="rect">
            <a:avLst/>
          </a:prstGeom>
          <a:noFill/>
        </p:spPr>
        <p:txBody>
          <a:bodyPr wrap="square" rtlCol="0">
            <a:spAutoFit/>
          </a:bodyPr>
          <a:lstStyle/>
          <a:p>
            <a:pPr algn="ctr"/>
            <a:r>
              <a:rPr kumimoji="1" lang="ja-JP" altLang="en-US" sz="2800" dirty="0"/>
              <a:t>ＮＣ工作機械</a:t>
            </a:r>
          </a:p>
        </p:txBody>
      </p:sp>
      <p:sp>
        <p:nvSpPr>
          <p:cNvPr id="8" name="テキスト ボックス 7"/>
          <p:cNvSpPr txBox="1"/>
          <p:nvPr/>
        </p:nvSpPr>
        <p:spPr>
          <a:xfrm>
            <a:off x="7833360" y="3675529"/>
            <a:ext cx="3977640" cy="1323439"/>
          </a:xfrm>
          <a:prstGeom prst="rect">
            <a:avLst/>
          </a:prstGeom>
          <a:noFill/>
        </p:spPr>
        <p:txBody>
          <a:bodyPr wrap="square" rtlCol="0">
            <a:spAutoFit/>
          </a:bodyPr>
          <a:lstStyle/>
          <a:p>
            <a:pPr algn="ctr"/>
            <a:r>
              <a:rPr kumimoji="1" lang="ja-JP" altLang="en-US" sz="4000" dirty="0"/>
              <a:t>位置を</a:t>
            </a:r>
            <a:endParaRPr kumimoji="1" lang="en-US" altLang="ja-JP" sz="4000" dirty="0"/>
          </a:p>
          <a:p>
            <a:pPr algn="ctr"/>
            <a:r>
              <a:rPr kumimoji="1" lang="ja-JP" altLang="en-US" sz="4000" dirty="0"/>
              <a:t>フィードバック</a:t>
            </a:r>
          </a:p>
        </p:txBody>
      </p:sp>
      <p:sp>
        <p:nvSpPr>
          <p:cNvPr id="9" name="矢印: 右 8"/>
          <p:cNvSpPr/>
          <p:nvPr/>
        </p:nvSpPr>
        <p:spPr>
          <a:xfrm>
            <a:off x="6880860" y="3161982"/>
            <a:ext cx="952500" cy="198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5048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フィードバック制御とは</a:t>
            </a:r>
          </a:p>
        </p:txBody>
      </p:sp>
      <p:sp>
        <p:nvSpPr>
          <p:cNvPr id="3" name="正方形/長方形 2"/>
          <p:cNvSpPr/>
          <p:nvPr/>
        </p:nvSpPr>
        <p:spPr>
          <a:xfrm>
            <a:off x="-388620" y="3589020"/>
            <a:ext cx="12687300" cy="175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部分円 4"/>
          <p:cNvSpPr/>
          <p:nvPr/>
        </p:nvSpPr>
        <p:spPr>
          <a:xfrm rot="2700000">
            <a:off x="297179" y="3792397"/>
            <a:ext cx="632460" cy="632460"/>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円弧 5"/>
          <p:cNvSpPr/>
          <p:nvPr/>
        </p:nvSpPr>
        <p:spPr>
          <a:xfrm>
            <a:off x="-3558540" y="4121504"/>
            <a:ext cx="8793480" cy="3196590"/>
          </a:xfrm>
          <a:prstGeom prst="arc">
            <a:avLst>
              <a:gd name="adj1" fmla="val 16200000"/>
              <a:gd name="adj2" fmla="val 21465122"/>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部分円 6"/>
          <p:cNvSpPr/>
          <p:nvPr/>
        </p:nvSpPr>
        <p:spPr>
          <a:xfrm rot="6289889">
            <a:off x="5076367" y="5509261"/>
            <a:ext cx="632460" cy="63246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部分円 7"/>
          <p:cNvSpPr/>
          <p:nvPr/>
        </p:nvSpPr>
        <p:spPr>
          <a:xfrm rot="2700000">
            <a:off x="297179" y="2897962"/>
            <a:ext cx="632460" cy="632460"/>
          </a:xfrm>
          <a:prstGeom prst="pie">
            <a:avLst/>
          </a:prstGeom>
          <a:solidFill>
            <a:srgbClr val="FFFF00">
              <a:alpha val="50980"/>
            </a:srgbClr>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部分円 8"/>
          <p:cNvSpPr/>
          <p:nvPr/>
        </p:nvSpPr>
        <p:spPr>
          <a:xfrm rot="2700000">
            <a:off x="6219476" y="2897962"/>
            <a:ext cx="632460" cy="632460"/>
          </a:xfrm>
          <a:prstGeom prst="pie">
            <a:avLst/>
          </a:prstGeom>
          <a:solidFill>
            <a:srgbClr val="FFFF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 name="直線矢印コネクタ 10"/>
          <p:cNvCxnSpPr/>
          <p:nvPr/>
        </p:nvCxnSpPr>
        <p:spPr>
          <a:xfrm>
            <a:off x="899160" y="3200400"/>
            <a:ext cx="525018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22910" y="2278123"/>
            <a:ext cx="3101340" cy="523220"/>
          </a:xfrm>
          <a:prstGeom prst="rect">
            <a:avLst/>
          </a:prstGeom>
          <a:noFill/>
        </p:spPr>
        <p:txBody>
          <a:bodyPr wrap="square" rtlCol="0">
            <a:spAutoFit/>
          </a:bodyPr>
          <a:lstStyle/>
          <a:p>
            <a:r>
              <a:rPr kumimoji="1" lang="ja-JP" altLang="en-US" sz="2800" dirty="0"/>
              <a:t>前を向いて歩く</a:t>
            </a:r>
          </a:p>
        </p:txBody>
      </p:sp>
      <p:sp>
        <p:nvSpPr>
          <p:cNvPr id="13" name="テキスト ボックス 12"/>
          <p:cNvSpPr txBox="1"/>
          <p:nvPr/>
        </p:nvSpPr>
        <p:spPr>
          <a:xfrm>
            <a:off x="422910" y="4673202"/>
            <a:ext cx="3101340" cy="523220"/>
          </a:xfrm>
          <a:prstGeom prst="rect">
            <a:avLst/>
          </a:prstGeom>
          <a:noFill/>
        </p:spPr>
        <p:txBody>
          <a:bodyPr wrap="square" rtlCol="0">
            <a:spAutoFit/>
          </a:bodyPr>
          <a:lstStyle/>
          <a:p>
            <a:r>
              <a:rPr kumimoji="1" lang="ja-JP" altLang="en-US" sz="2800" dirty="0" err="1"/>
              <a:t>ながら</a:t>
            </a:r>
            <a:r>
              <a:rPr kumimoji="1" lang="ja-JP" altLang="en-US" sz="2800" dirty="0"/>
              <a:t>歩き</a:t>
            </a:r>
            <a:r>
              <a:rPr lang="ja-JP" altLang="en-US" sz="2800" dirty="0"/>
              <a:t>をする</a:t>
            </a:r>
            <a:endParaRPr kumimoji="1" lang="ja-JP" altLang="en-US" sz="2800" dirty="0"/>
          </a:p>
        </p:txBody>
      </p:sp>
      <p:sp>
        <p:nvSpPr>
          <p:cNvPr id="14" name="テキスト ボックス 13"/>
          <p:cNvSpPr txBox="1"/>
          <p:nvPr/>
        </p:nvSpPr>
        <p:spPr>
          <a:xfrm>
            <a:off x="7132320" y="3962400"/>
            <a:ext cx="3497580" cy="1938992"/>
          </a:xfrm>
          <a:prstGeom prst="rect">
            <a:avLst/>
          </a:prstGeom>
          <a:noFill/>
        </p:spPr>
        <p:txBody>
          <a:bodyPr wrap="square" rtlCol="0">
            <a:spAutoFit/>
          </a:bodyPr>
          <a:lstStyle/>
          <a:p>
            <a:r>
              <a:rPr kumimoji="1" lang="ja-JP" altLang="en-US" sz="2400" dirty="0"/>
              <a:t>地面の状況</a:t>
            </a:r>
            <a:endParaRPr kumimoji="1" lang="en-US" altLang="ja-JP" sz="2400" dirty="0"/>
          </a:p>
          <a:p>
            <a:r>
              <a:rPr kumimoji="1" lang="ja-JP" altLang="en-US" sz="2400" dirty="0"/>
              <a:t>左右の脚力の違い</a:t>
            </a:r>
            <a:endParaRPr kumimoji="1" lang="en-US" altLang="ja-JP" sz="2400" dirty="0"/>
          </a:p>
          <a:p>
            <a:r>
              <a:rPr kumimoji="1" lang="ja-JP" altLang="en-US" sz="2400" dirty="0"/>
              <a:t>重い荷物を持っていた</a:t>
            </a:r>
            <a:endParaRPr kumimoji="1" lang="en-US" altLang="ja-JP" sz="2400" dirty="0"/>
          </a:p>
          <a:p>
            <a:r>
              <a:rPr lang="ja-JP" altLang="en-US" sz="2400" dirty="0"/>
              <a:t>人にぶつかった</a:t>
            </a:r>
            <a:endParaRPr kumimoji="1" lang="en-US" altLang="ja-JP" sz="2400" dirty="0"/>
          </a:p>
          <a:p>
            <a:r>
              <a:rPr kumimoji="1" lang="en-US" altLang="ja-JP" sz="2400" dirty="0" err="1"/>
              <a:t>etc</a:t>
            </a:r>
            <a:r>
              <a:rPr lang="en-US" altLang="ja-JP" sz="2400" dirty="0"/>
              <a:t>…</a:t>
            </a:r>
            <a:endParaRPr kumimoji="1" lang="ja-JP" altLang="en-US" sz="2400" dirty="0"/>
          </a:p>
        </p:txBody>
      </p:sp>
      <p:sp>
        <p:nvSpPr>
          <p:cNvPr id="17" name="テキスト ボックス 16"/>
          <p:cNvSpPr txBox="1"/>
          <p:nvPr/>
        </p:nvSpPr>
        <p:spPr>
          <a:xfrm>
            <a:off x="7132320" y="1943100"/>
            <a:ext cx="3497580" cy="1200329"/>
          </a:xfrm>
          <a:prstGeom prst="rect">
            <a:avLst/>
          </a:prstGeom>
          <a:noFill/>
        </p:spPr>
        <p:txBody>
          <a:bodyPr wrap="square" rtlCol="0">
            <a:spAutoFit/>
          </a:bodyPr>
          <a:lstStyle/>
          <a:p>
            <a:r>
              <a:rPr kumimoji="1" lang="ja-JP" altLang="en-US" sz="2400" dirty="0"/>
              <a:t>目がずれを認識</a:t>
            </a:r>
            <a:endParaRPr kumimoji="1" lang="en-US" altLang="ja-JP" sz="2400" dirty="0"/>
          </a:p>
          <a:p>
            <a:r>
              <a:rPr lang="ja-JP" altLang="en-US" sz="2400" dirty="0"/>
              <a:t>→足の力を調整</a:t>
            </a:r>
            <a:endParaRPr lang="en-US" altLang="ja-JP" sz="2400" dirty="0"/>
          </a:p>
          <a:p>
            <a:r>
              <a:rPr kumimoji="1" lang="ja-JP" altLang="en-US" sz="2400" dirty="0"/>
              <a:t>→ずれが補正される</a:t>
            </a:r>
          </a:p>
        </p:txBody>
      </p:sp>
      <p:sp>
        <p:nvSpPr>
          <p:cNvPr id="10" name="直方体 9"/>
          <p:cNvSpPr/>
          <p:nvPr/>
        </p:nvSpPr>
        <p:spPr>
          <a:xfrm rot="2253754">
            <a:off x="753278" y="4102129"/>
            <a:ext cx="160786" cy="535503"/>
          </a:xfrm>
          <a:prstGeom prst="cube">
            <a:avLst>
              <a:gd name="adj" fmla="val 79568"/>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方体 15"/>
          <p:cNvSpPr/>
          <p:nvPr/>
        </p:nvSpPr>
        <p:spPr>
          <a:xfrm rot="5726560">
            <a:off x="5199732" y="5838955"/>
            <a:ext cx="160786" cy="535503"/>
          </a:xfrm>
          <a:prstGeom prst="cube">
            <a:avLst>
              <a:gd name="adj" fmla="val 795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87820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電流を検出して回転数を算出する</a:t>
            </a:r>
          </a:p>
        </p:txBody>
      </p:sp>
      <p:grpSp>
        <p:nvGrpSpPr>
          <p:cNvPr id="3" name="グループ化 2"/>
          <p:cNvGrpSpPr/>
          <p:nvPr/>
        </p:nvGrpSpPr>
        <p:grpSpPr>
          <a:xfrm>
            <a:off x="1544370" y="2471048"/>
            <a:ext cx="3476747" cy="3363502"/>
            <a:chOff x="5950130" y="3049961"/>
            <a:chExt cx="3027740" cy="2716403"/>
          </a:xfrm>
        </p:grpSpPr>
        <p:cxnSp>
          <p:nvCxnSpPr>
            <p:cNvPr id="4" name="直線コネクタ 3"/>
            <p:cNvCxnSpPr/>
            <p:nvPr/>
          </p:nvCxnSpPr>
          <p:spPr>
            <a:xfrm>
              <a:off x="6153665" y="3218935"/>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6153665" y="5189512"/>
              <a:ext cx="16592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6966473" y="3224788"/>
              <a:ext cx="0" cy="3274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楕円 6"/>
            <p:cNvSpPr/>
            <p:nvPr/>
          </p:nvSpPr>
          <p:spPr>
            <a:xfrm>
              <a:off x="6793025" y="3558420"/>
              <a:ext cx="371608" cy="37160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M</a:t>
              </a:r>
              <a:endParaRPr kumimoji="1" lang="ja-JP" altLang="en-US" dirty="0">
                <a:solidFill>
                  <a:sysClr val="windowText" lastClr="000000"/>
                </a:solidFill>
              </a:endParaRPr>
            </a:p>
          </p:txBody>
        </p:sp>
        <p:sp>
          <p:nvSpPr>
            <p:cNvPr id="8" name="正方形/長方形 7"/>
            <p:cNvSpPr/>
            <p:nvPr/>
          </p:nvSpPr>
          <p:spPr>
            <a:xfrm>
              <a:off x="6885927" y="4469730"/>
              <a:ext cx="185804" cy="4139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a:stCxn id="7" idx="4"/>
            </p:cNvCxnSpPr>
            <p:nvPr/>
          </p:nvCxnSpPr>
          <p:spPr>
            <a:xfrm>
              <a:off x="6978829" y="3930028"/>
              <a:ext cx="1381" cy="539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8" idx="2"/>
            </p:cNvCxnSpPr>
            <p:nvPr/>
          </p:nvCxnSpPr>
          <p:spPr>
            <a:xfrm>
              <a:off x="6978829" y="4883681"/>
              <a:ext cx="1381" cy="3058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6978829" y="4182762"/>
              <a:ext cx="69471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7620823" y="4182762"/>
              <a:ext cx="0" cy="10067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7808443" y="3049961"/>
              <a:ext cx="611660" cy="338554"/>
            </a:xfrm>
            <a:prstGeom prst="rect">
              <a:avLst/>
            </a:prstGeom>
            <a:noFill/>
          </p:spPr>
          <p:txBody>
            <a:bodyPr wrap="square" rtlCol="0">
              <a:spAutoFit/>
            </a:bodyPr>
            <a:lstStyle/>
            <a:p>
              <a:r>
                <a:rPr kumimoji="1" lang="en-US" altLang="ja-JP" sz="1600" dirty="0" err="1"/>
                <a:t>Vcc</a:t>
              </a:r>
              <a:endParaRPr kumimoji="1" lang="ja-JP" altLang="en-US" dirty="0"/>
            </a:p>
          </p:txBody>
        </p:sp>
        <p:sp>
          <p:nvSpPr>
            <p:cNvPr id="14" name="テキスト ボックス 13"/>
            <p:cNvSpPr txBox="1"/>
            <p:nvPr/>
          </p:nvSpPr>
          <p:spPr>
            <a:xfrm>
              <a:off x="7808443" y="5020235"/>
              <a:ext cx="611660" cy="338554"/>
            </a:xfrm>
            <a:prstGeom prst="rect">
              <a:avLst/>
            </a:prstGeom>
            <a:noFill/>
          </p:spPr>
          <p:txBody>
            <a:bodyPr wrap="square" rtlCol="0">
              <a:spAutoFit/>
            </a:bodyPr>
            <a:lstStyle/>
            <a:p>
              <a:r>
                <a:rPr kumimoji="1" lang="en-US" altLang="ja-JP" sz="1600" dirty="0"/>
                <a:t>GND</a:t>
              </a:r>
              <a:endParaRPr kumimoji="1" lang="ja-JP" altLang="en-US" dirty="0"/>
            </a:p>
          </p:txBody>
        </p:sp>
        <p:sp>
          <p:nvSpPr>
            <p:cNvPr id="15" name="テキスト ボックス 14"/>
            <p:cNvSpPr txBox="1"/>
            <p:nvPr/>
          </p:nvSpPr>
          <p:spPr>
            <a:xfrm>
              <a:off x="7000329" y="4492039"/>
              <a:ext cx="639360" cy="369332"/>
            </a:xfrm>
            <a:prstGeom prst="rect">
              <a:avLst/>
            </a:prstGeom>
            <a:noFill/>
          </p:spPr>
          <p:txBody>
            <a:bodyPr wrap="square" rtlCol="0">
              <a:spAutoFit/>
            </a:bodyPr>
            <a:lstStyle/>
            <a:p>
              <a:r>
                <a:rPr kumimoji="1" lang="en-US" altLang="ja-JP" dirty="0"/>
                <a:t>R</a:t>
              </a:r>
              <a:r>
                <a:rPr kumimoji="1" lang="en-US" altLang="ja-JP" sz="1400" dirty="0"/>
                <a:t>[Ω]</a:t>
              </a:r>
              <a:endParaRPr kumimoji="1" lang="ja-JP" altLang="en-US" dirty="0"/>
            </a:p>
          </p:txBody>
        </p:sp>
        <p:sp>
          <p:nvSpPr>
            <p:cNvPr id="16" name="テキスト ボックス 15"/>
            <p:cNvSpPr txBox="1"/>
            <p:nvPr/>
          </p:nvSpPr>
          <p:spPr>
            <a:xfrm>
              <a:off x="7595185" y="4492039"/>
              <a:ext cx="639360" cy="369332"/>
            </a:xfrm>
            <a:prstGeom prst="rect">
              <a:avLst/>
            </a:prstGeom>
            <a:noFill/>
          </p:spPr>
          <p:txBody>
            <a:bodyPr wrap="square" rtlCol="0">
              <a:spAutoFit/>
            </a:bodyPr>
            <a:lstStyle/>
            <a:p>
              <a:r>
                <a:rPr kumimoji="1" lang="en-US" altLang="ja-JP" dirty="0"/>
                <a:t>E</a:t>
              </a:r>
              <a:r>
                <a:rPr kumimoji="1" lang="en-US" altLang="ja-JP" sz="1400" dirty="0"/>
                <a:t>[v]</a:t>
              </a:r>
              <a:endParaRPr kumimoji="1" lang="ja-JP" altLang="en-US" dirty="0"/>
            </a:p>
          </p:txBody>
        </p:sp>
        <p:sp>
          <p:nvSpPr>
            <p:cNvPr id="17" name="テキスト ボックス 16"/>
            <p:cNvSpPr txBox="1"/>
            <p:nvPr/>
          </p:nvSpPr>
          <p:spPr>
            <a:xfrm>
              <a:off x="5950130" y="5397032"/>
              <a:ext cx="2032686" cy="369332"/>
            </a:xfrm>
            <a:prstGeom prst="rect">
              <a:avLst/>
            </a:prstGeom>
            <a:noFill/>
          </p:spPr>
          <p:txBody>
            <a:bodyPr wrap="square" rtlCol="0">
              <a:spAutoFit/>
            </a:bodyPr>
            <a:lstStyle/>
            <a:p>
              <a:pPr algn="ctr"/>
              <a:r>
                <a:rPr kumimoji="1" lang="ja-JP" altLang="en-US" dirty="0"/>
                <a:t>電流計測回路</a:t>
              </a:r>
            </a:p>
          </p:txBody>
        </p:sp>
        <p:cxnSp>
          <p:nvCxnSpPr>
            <p:cNvPr id="18" name="直線矢印コネクタ 17"/>
            <p:cNvCxnSpPr/>
            <p:nvPr/>
          </p:nvCxnSpPr>
          <p:spPr>
            <a:xfrm>
              <a:off x="6672789" y="3448765"/>
              <a:ext cx="0" cy="1467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186450" y="4013617"/>
              <a:ext cx="639360" cy="369332"/>
            </a:xfrm>
            <a:prstGeom prst="rect">
              <a:avLst/>
            </a:prstGeom>
            <a:noFill/>
          </p:spPr>
          <p:txBody>
            <a:bodyPr wrap="square" rtlCol="0">
              <a:spAutoFit/>
            </a:bodyPr>
            <a:lstStyle/>
            <a:p>
              <a:r>
                <a:rPr kumimoji="1" lang="en-US" altLang="ja-JP" dirty="0"/>
                <a:t>I</a:t>
              </a:r>
              <a:r>
                <a:rPr kumimoji="1" lang="en-US" altLang="ja-JP" sz="1400" dirty="0"/>
                <a:t>[A]</a:t>
              </a:r>
              <a:endParaRPr kumimoji="1" lang="ja-JP" altLang="en-US" dirty="0"/>
            </a:p>
          </p:txBody>
        </p:sp>
        <p:sp>
          <p:nvSpPr>
            <p:cNvPr id="20" name="テキスト ボックス 19"/>
            <p:cNvSpPr txBox="1"/>
            <p:nvPr/>
          </p:nvSpPr>
          <p:spPr>
            <a:xfrm>
              <a:off x="7737018" y="3524767"/>
              <a:ext cx="1240852" cy="372846"/>
            </a:xfrm>
            <a:prstGeom prst="rect">
              <a:avLst/>
            </a:prstGeom>
            <a:noFill/>
          </p:spPr>
          <p:txBody>
            <a:bodyPr wrap="square" rtlCol="0">
              <a:spAutoFit/>
            </a:bodyPr>
            <a:lstStyle/>
            <a:p>
              <a:pPr algn="ctr"/>
              <a:r>
                <a:rPr kumimoji="1" lang="en-US" altLang="ja-JP" sz="2400" dirty="0"/>
                <a:t>I</a:t>
              </a:r>
              <a:r>
                <a:rPr kumimoji="1" lang="ja-JP" altLang="en-US" sz="2400" dirty="0"/>
                <a:t> </a:t>
              </a:r>
              <a:r>
                <a:rPr kumimoji="1" lang="en-US" altLang="ja-JP" sz="2400" dirty="0"/>
                <a:t>=</a:t>
              </a:r>
              <a:r>
                <a:rPr kumimoji="1" lang="ja-JP" altLang="en-US" sz="2400" dirty="0"/>
                <a:t> </a:t>
              </a:r>
              <a:r>
                <a:rPr kumimoji="1" lang="en-US" altLang="ja-JP" sz="2400" dirty="0"/>
                <a:t>E/R</a:t>
              </a:r>
              <a:endParaRPr kumimoji="1" lang="ja-JP" altLang="en-US" sz="2400" dirty="0"/>
            </a:p>
          </p:txBody>
        </p:sp>
      </p:grpSp>
      <p:sp>
        <p:nvSpPr>
          <p:cNvPr id="21" name="テキスト ボックス 20"/>
          <p:cNvSpPr txBox="1"/>
          <p:nvPr/>
        </p:nvSpPr>
        <p:spPr>
          <a:xfrm>
            <a:off x="5583575" y="2192691"/>
            <a:ext cx="4566940" cy="1323439"/>
          </a:xfrm>
          <a:prstGeom prst="rect">
            <a:avLst/>
          </a:prstGeom>
          <a:noFill/>
        </p:spPr>
        <p:txBody>
          <a:bodyPr wrap="square" rtlCol="0">
            <a:spAutoFit/>
          </a:bodyPr>
          <a:lstStyle/>
          <a:p>
            <a:r>
              <a:rPr kumimoji="1" lang="ja-JP" altLang="en-US" sz="4000" dirty="0"/>
              <a:t>・組み付け簡単</a:t>
            </a:r>
            <a:endParaRPr kumimoji="1" lang="en-US" altLang="ja-JP" sz="4000" dirty="0"/>
          </a:p>
          <a:p>
            <a:r>
              <a:rPr kumimoji="1" lang="ja-JP" altLang="en-US" sz="4000" dirty="0"/>
              <a:t>・金属加工要らず</a:t>
            </a:r>
            <a:endParaRPr kumimoji="1" lang="en-US" altLang="ja-JP" sz="4000" dirty="0"/>
          </a:p>
        </p:txBody>
      </p:sp>
      <p:sp>
        <p:nvSpPr>
          <p:cNvPr id="22" name="テキスト ボックス 21"/>
          <p:cNvSpPr txBox="1"/>
          <p:nvPr/>
        </p:nvSpPr>
        <p:spPr>
          <a:xfrm>
            <a:off x="5583574" y="1757023"/>
            <a:ext cx="878185" cy="461665"/>
          </a:xfrm>
          <a:prstGeom prst="rect">
            <a:avLst/>
          </a:prstGeom>
          <a:noFill/>
        </p:spPr>
        <p:txBody>
          <a:bodyPr wrap="square" rtlCol="0">
            <a:spAutoFit/>
          </a:bodyPr>
          <a:lstStyle/>
          <a:p>
            <a:r>
              <a:rPr kumimoji="1" lang="ja-JP" altLang="en-US" sz="2400" dirty="0"/>
              <a:t>利点</a:t>
            </a:r>
          </a:p>
        </p:txBody>
      </p:sp>
      <p:sp>
        <p:nvSpPr>
          <p:cNvPr id="23" name="テキスト ボックス 22"/>
          <p:cNvSpPr txBox="1"/>
          <p:nvPr/>
        </p:nvSpPr>
        <p:spPr>
          <a:xfrm>
            <a:off x="5583574" y="4643226"/>
            <a:ext cx="4965249" cy="769441"/>
          </a:xfrm>
          <a:prstGeom prst="rect">
            <a:avLst/>
          </a:prstGeom>
          <a:noFill/>
        </p:spPr>
        <p:txBody>
          <a:bodyPr wrap="square" rtlCol="0">
            <a:spAutoFit/>
          </a:bodyPr>
          <a:lstStyle/>
          <a:p>
            <a:r>
              <a:rPr kumimoji="1" lang="ja-JP" altLang="en-US" sz="4400" dirty="0"/>
              <a:t>・</a:t>
            </a:r>
            <a:r>
              <a:rPr kumimoji="1" lang="ja-JP" altLang="en-US" sz="3600" dirty="0"/>
              <a:t>電流計が必要</a:t>
            </a:r>
            <a:endParaRPr kumimoji="1" lang="en-US" altLang="ja-JP" sz="4400" dirty="0"/>
          </a:p>
        </p:txBody>
      </p:sp>
      <p:sp>
        <p:nvSpPr>
          <p:cNvPr id="24" name="テキスト ボックス 23"/>
          <p:cNvSpPr txBox="1"/>
          <p:nvPr/>
        </p:nvSpPr>
        <p:spPr>
          <a:xfrm>
            <a:off x="5583574" y="4207559"/>
            <a:ext cx="878185" cy="461665"/>
          </a:xfrm>
          <a:prstGeom prst="rect">
            <a:avLst/>
          </a:prstGeom>
          <a:noFill/>
        </p:spPr>
        <p:txBody>
          <a:bodyPr wrap="square" rtlCol="0">
            <a:spAutoFit/>
          </a:bodyPr>
          <a:lstStyle/>
          <a:p>
            <a:r>
              <a:rPr lang="ja-JP" altLang="en-US" sz="2400" dirty="0"/>
              <a:t>欠</a:t>
            </a:r>
            <a:r>
              <a:rPr kumimoji="1" lang="ja-JP" altLang="en-US" sz="2400" dirty="0"/>
              <a:t>点</a:t>
            </a:r>
          </a:p>
        </p:txBody>
      </p:sp>
    </p:spTree>
    <p:extLst>
      <p:ext uri="{BB962C8B-B14F-4D97-AF65-F5344CB8AC3E}">
        <p14:creationId xmlns:p14="http://schemas.microsoft.com/office/powerpoint/2010/main" val="101764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ロボコンのルール</a:t>
            </a:r>
          </a:p>
        </p:txBody>
      </p:sp>
      <p:sp>
        <p:nvSpPr>
          <p:cNvPr id="3" name="コンテンツ プレースホルダー 2"/>
          <p:cNvSpPr>
            <a:spLocks noGrp="1"/>
          </p:cNvSpPr>
          <p:nvPr>
            <p:ph idx="1"/>
          </p:nvPr>
        </p:nvSpPr>
        <p:spPr/>
        <p:txBody>
          <a:bodyPr/>
          <a:lstStyle/>
          <a:p>
            <a:r>
              <a:rPr kumimoji="1" lang="ja-JP" altLang="en-US" dirty="0"/>
              <a:t>高く箱を積み上げたチームの勝利</a:t>
            </a:r>
            <a:endParaRPr kumimoji="1" lang="en-US" altLang="ja-JP" dirty="0"/>
          </a:p>
          <a:p>
            <a:endParaRPr lang="en-US" altLang="ja-JP" dirty="0"/>
          </a:p>
          <a:p>
            <a:pPr marL="0" indent="0">
              <a:buNone/>
            </a:pPr>
            <a:r>
              <a:rPr kumimoji="1" lang="en-US" altLang="ja-JP" dirty="0"/>
              <a:t>	</a:t>
            </a:r>
            <a:r>
              <a:rPr kumimoji="1" lang="ja-JP" altLang="en-US" dirty="0"/>
              <a:t>→</a:t>
            </a:r>
            <a:r>
              <a:rPr kumimoji="1" lang="ja-JP" altLang="en-US" sz="4400" dirty="0"/>
              <a:t>箱を持ち上げる</a:t>
            </a:r>
            <a:endParaRPr kumimoji="1" lang="en-US" altLang="ja-JP" sz="4400" dirty="0"/>
          </a:p>
          <a:p>
            <a:pPr marL="0" indent="0">
              <a:buNone/>
            </a:pPr>
            <a:r>
              <a:rPr lang="en-US" altLang="ja-JP" sz="4400" dirty="0"/>
              <a:t>	</a:t>
            </a:r>
            <a:r>
              <a:rPr lang="ja-JP" altLang="en-US" sz="4400" dirty="0"/>
              <a:t>　</a:t>
            </a:r>
            <a:r>
              <a:rPr kumimoji="1" lang="ja-JP" altLang="en-US" sz="4400" dirty="0"/>
              <a:t>リフトが必要</a:t>
            </a:r>
            <a:endParaRPr kumimoji="1" lang="ja-JP" altLang="en-US" dirty="0"/>
          </a:p>
        </p:txBody>
      </p:sp>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33148" r="37923"/>
          <a:stretch/>
        </p:blipFill>
        <p:spPr>
          <a:xfrm>
            <a:off x="7082012" y="179614"/>
            <a:ext cx="3300238" cy="6417129"/>
          </a:xfrm>
          <a:prstGeom prst="rect">
            <a:avLst/>
          </a:prstGeom>
        </p:spPr>
      </p:pic>
    </p:spTree>
    <p:extLst>
      <p:ext uri="{BB962C8B-B14F-4D97-AF65-F5344CB8AC3E}">
        <p14:creationId xmlns:p14="http://schemas.microsoft.com/office/powerpoint/2010/main" val="3285525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592580" y="365125"/>
            <a:ext cx="4145280" cy="1325563"/>
          </a:xfrm>
        </p:spPr>
        <p:txBody>
          <a:bodyPr/>
          <a:lstStyle/>
          <a:p>
            <a:r>
              <a:rPr kumimoji="1" lang="ja-JP" altLang="en-US" dirty="0"/>
              <a:t>製作したリフト</a:t>
            </a:r>
          </a:p>
        </p:txBody>
      </p:sp>
      <p:pic>
        <p:nvPicPr>
          <p:cNvPr id="9" name="コンテンツ プレースホルダー 8"/>
          <p:cNvPicPr>
            <a:picLocks noGrp="1" noChangeAspect="1"/>
          </p:cNvPicPr>
          <p:nvPr>
            <p:ph idx="1"/>
          </p:nvPr>
        </p:nvPicPr>
        <p:blipFill rotWithShape="1">
          <a:blip r:embed="rId3">
            <a:extLst>
              <a:ext uri="{28A0092B-C50C-407E-A947-70E740481C1C}">
                <a14:useLocalDpi xmlns:a14="http://schemas.microsoft.com/office/drawing/2010/main" val="0"/>
              </a:ext>
            </a:extLst>
          </a:blip>
          <a:srcRect t="10962" b="17990"/>
          <a:stretch/>
        </p:blipFill>
        <p:spPr>
          <a:xfrm>
            <a:off x="1502141" y="1318259"/>
            <a:ext cx="4029979" cy="5090119"/>
          </a:xfrm>
        </p:spPr>
      </p:pic>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10494" t="32333" r="15037" b="26555"/>
          <a:stretch/>
        </p:blipFill>
        <p:spPr>
          <a:xfrm>
            <a:off x="7452359" y="3185160"/>
            <a:ext cx="2872740" cy="2819400"/>
          </a:xfrm>
          <a:prstGeom prst="rect">
            <a:avLst/>
          </a:prstGeom>
        </p:spPr>
      </p:pic>
      <p:sp>
        <p:nvSpPr>
          <p:cNvPr id="11" name="タイトル 6"/>
          <p:cNvSpPr txBox="1">
            <a:spLocks/>
          </p:cNvSpPr>
          <p:nvPr/>
        </p:nvSpPr>
        <p:spPr>
          <a:xfrm>
            <a:off x="6720839" y="1965325"/>
            <a:ext cx="41452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t>リミットセンサ</a:t>
            </a:r>
          </a:p>
        </p:txBody>
      </p:sp>
      <p:cxnSp>
        <p:nvCxnSpPr>
          <p:cNvPr id="13" name="直線矢印コネクタ 12"/>
          <p:cNvCxnSpPr>
            <a:cxnSpLocks/>
          </p:cNvCxnSpPr>
          <p:nvPr/>
        </p:nvCxnSpPr>
        <p:spPr>
          <a:xfrm flipH="1">
            <a:off x="4876801" y="3185160"/>
            <a:ext cx="2575558" cy="2049780"/>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p:cNvCxnSpPr>
          <p:nvPr/>
        </p:nvCxnSpPr>
        <p:spPr>
          <a:xfrm flipH="1" flipV="1">
            <a:off x="4800600" y="5440680"/>
            <a:ext cx="2651759" cy="563880"/>
          </a:xfrm>
          <a:prstGeom prst="straightConnector1">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9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a:t>研究の目的</a:t>
            </a:r>
          </a:p>
        </p:txBody>
      </p:sp>
      <p:sp>
        <p:nvSpPr>
          <p:cNvPr id="5" name="サブタイトル 4"/>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27751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ロボットの欠点</a:t>
            </a:r>
          </a:p>
        </p:txBody>
      </p:sp>
      <p:cxnSp>
        <p:nvCxnSpPr>
          <p:cNvPr id="19" name="直線コネクタ 18"/>
          <p:cNvCxnSpPr/>
          <p:nvPr/>
        </p:nvCxnSpPr>
        <p:spPr>
          <a:xfrm>
            <a:off x="2432957" y="106136"/>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グループ化 8"/>
          <p:cNvGrpSpPr/>
          <p:nvPr/>
        </p:nvGrpSpPr>
        <p:grpSpPr>
          <a:xfrm>
            <a:off x="6790618" y="1745116"/>
            <a:ext cx="4258749" cy="4435248"/>
            <a:chOff x="944335" y="1745116"/>
            <a:chExt cx="4258749" cy="4435248"/>
          </a:xfrm>
        </p:grpSpPr>
        <p:sp>
          <p:nvSpPr>
            <p:cNvPr id="3" name="正方形/長方形 2"/>
            <p:cNvSpPr/>
            <p:nvPr/>
          </p:nvSpPr>
          <p:spPr>
            <a:xfrm>
              <a:off x="944335"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丘</a:t>
              </a:r>
              <a:endParaRPr kumimoji="1" lang="ja-JP" altLang="en-US" dirty="0"/>
            </a:p>
          </p:txBody>
        </p:sp>
        <p:sp>
          <p:nvSpPr>
            <p:cNvPr id="12" name="正方形/長方形 11"/>
            <p:cNvSpPr/>
            <p:nvPr/>
          </p:nvSpPr>
          <p:spPr>
            <a:xfrm>
              <a:off x="1250503"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箱</a:t>
              </a:r>
            </a:p>
          </p:txBody>
        </p:sp>
        <p:grpSp>
          <p:nvGrpSpPr>
            <p:cNvPr id="17" name="グループ化 16"/>
            <p:cNvGrpSpPr/>
            <p:nvPr/>
          </p:nvGrpSpPr>
          <p:grpSpPr>
            <a:xfrm>
              <a:off x="1974736" y="1745116"/>
              <a:ext cx="2994925" cy="4435248"/>
              <a:chOff x="2499640" y="1745116"/>
              <a:chExt cx="2994925" cy="4435248"/>
            </a:xfrm>
          </p:grpSpPr>
          <p:sp>
            <p:nvSpPr>
              <p:cNvPr id="14" name="正方形/長方形 13"/>
              <p:cNvSpPr/>
              <p:nvPr/>
            </p:nvSpPr>
            <p:spPr>
              <a:xfrm>
                <a:off x="2499640" y="1745116"/>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6" name="グループ化 15"/>
              <p:cNvGrpSpPr/>
              <p:nvPr/>
            </p:nvGrpSpPr>
            <p:grpSpPr>
              <a:xfrm>
                <a:off x="2588088" y="2024743"/>
                <a:ext cx="2906477" cy="4155621"/>
                <a:chOff x="1338952" y="2024743"/>
                <a:chExt cx="2906477" cy="4155621"/>
              </a:xfrm>
            </p:grpSpPr>
            <p:sp>
              <p:nvSpPr>
                <p:cNvPr id="15" name="四角形: 1 つの角を切り取る 14"/>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p:cNvGrpSpPr/>
                <p:nvPr/>
              </p:nvGrpSpPr>
              <p:grpSpPr>
                <a:xfrm>
                  <a:off x="1338952" y="2094819"/>
                  <a:ext cx="2669714" cy="4085545"/>
                  <a:chOff x="1690016" y="2094819"/>
                  <a:chExt cx="2669714" cy="4085545"/>
                </a:xfrm>
              </p:grpSpPr>
              <p:sp>
                <p:nvSpPr>
                  <p:cNvPr id="7" name="楕円 6"/>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上の 2 つの角を丸める 9"/>
                  <p:cNvSpPr/>
                  <p:nvPr/>
                </p:nvSpPr>
                <p:spPr>
                  <a:xfrm rot="16200000">
                    <a:off x="1953313" y="1831522"/>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cxnSp>
          <p:nvCxnSpPr>
            <p:cNvPr id="21" name="直線コネクタ 20"/>
            <p:cNvCxnSpPr>
              <a:cxnSpLocks/>
            </p:cNvCxnSpPr>
            <p:nvPr/>
          </p:nvCxnSpPr>
          <p:spPr>
            <a:xfrm flipH="1">
              <a:off x="944336" y="2911928"/>
              <a:ext cx="19715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cxnSpLocks/>
            </p:cNvCxnSpPr>
            <p:nvPr/>
          </p:nvCxnSpPr>
          <p:spPr>
            <a:xfrm flipH="1">
              <a:off x="944335" y="3086781"/>
              <a:ext cx="197158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矢印: ストライプ 52"/>
            <p:cNvSpPr/>
            <p:nvPr/>
          </p:nvSpPr>
          <p:spPr>
            <a:xfrm rot="10800000">
              <a:off x="260814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p:cNvGrpSpPr/>
          <p:nvPr/>
        </p:nvGrpSpPr>
        <p:grpSpPr>
          <a:xfrm>
            <a:off x="1229444" y="1919969"/>
            <a:ext cx="4205244" cy="4260395"/>
            <a:chOff x="6803570" y="1919969"/>
            <a:chExt cx="4205244" cy="4260395"/>
          </a:xfrm>
        </p:grpSpPr>
        <p:sp>
          <p:nvSpPr>
            <p:cNvPr id="24" name="正方形/長方形 23"/>
            <p:cNvSpPr/>
            <p:nvPr/>
          </p:nvSpPr>
          <p:spPr>
            <a:xfrm>
              <a:off x="6803570" y="4229099"/>
              <a:ext cx="1406979" cy="1951265"/>
            </a:xfrm>
            <a:prstGeom prst="rect">
              <a:avLst/>
            </a:prstGeom>
            <a:solidFill>
              <a:schemeClr val="accent2">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7109738" y="3086781"/>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6" name="グループ化 25"/>
            <p:cNvGrpSpPr/>
            <p:nvPr/>
          </p:nvGrpSpPr>
          <p:grpSpPr>
            <a:xfrm>
              <a:off x="7769678" y="1919969"/>
              <a:ext cx="2994924" cy="4260395"/>
              <a:chOff x="2499641" y="1919969"/>
              <a:chExt cx="2994924" cy="4260395"/>
            </a:xfrm>
          </p:grpSpPr>
          <p:sp>
            <p:nvSpPr>
              <p:cNvPr id="27" name="正方形/長方形 26"/>
              <p:cNvSpPr/>
              <p:nvPr/>
            </p:nvSpPr>
            <p:spPr>
              <a:xfrm>
                <a:off x="2499641" y="1919969"/>
                <a:ext cx="767442" cy="1166812"/>
              </a:xfrm>
              <a:prstGeom prst="rect">
                <a:avLst/>
              </a:prstGeom>
              <a:solidFill>
                <a:schemeClr val="accent1">
                  <a:lumMod val="7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 name="グループ化 27"/>
              <p:cNvGrpSpPr/>
              <p:nvPr/>
            </p:nvGrpSpPr>
            <p:grpSpPr>
              <a:xfrm>
                <a:off x="2588089" y="2024743"/>
                <a:ext cx="2906476" cy="4155621"/>
                <a:chOff x="1338953" y="2024743"/>
                <a:chExt cx="2906476" cy="4155621"/>
              </a:xfrm>
            </p:grpSpPr>
            <p:sp>
              <p:nvSpPr>
                <p:cNvPr id="29" name="四角形: 1 つの角を切り取る 28"/>
                <p:cNvSpPr/>
                <p:nvPr/>
              </p:nvSpPr>
              <p:spPr>
                <a:xfrm>
                  <a:off x="2439762" y="2024743"/>
                  <a:ext cx="1805667" cy="3992335"/>
                </a:xfrm>
                <a:prstGeom prst="snip1Rect">
                  <a:avLst>
                    <a:gd name="adj" fmla="val 50000"/>
                  </a:avLst>
                </a:prstGeom>
                <a:solidFill>
                  <a:schemeClr val="bg1">
                    <a:lumMod val="85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p:nvGrpSpPr>
              <p:grpSpPr>
                <a:xfrm>
                  <a:off x="1338953" y="2269672"/>
                  <a:ext cx="2669713" cy="3910692"/>
                  <a:chOff x="1690017" y="2269672"/>
                  <a:chExt cx="2669713" cy="3910692"/>
                </a:xfrm>
              </p:grpSpPr>
              <p:sp>
                <p:nvSpPr>
                  <p:cNvPr id="31" name="楕円 30"/>
                  <p:cNvSpPr/>
                  <p:nvPr/>
                </p:nvSpPr>
                <p:spPr>
                  <a:xfrm>
                    <a:off x="313916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4033159" y="5853793"/>
                    <a:ext cx="326571" cy="326571"/>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上の 2 つの角を丸める 32"/>
                  <p:cNvSpPr/>
                  <p:nvPr/>
                </p:nvSpPr>
                <p:spPr>
                  <a:xfrm rot="16200000">
                    <a:off x="1953314" y="2006375"/>
                    <a:ext cx="563336" cy="1089929"/>
                  </a:xfrm>
                  <a:prstGeom prst="round2SameRect">
                    <a:avLst/>
                  </a:prstGeom>
                  <a:solidFill>
                    <a:schemeClr val="accent2">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cxnSp>
          <p:nvCxnSpPr>
            <p:cNvPr id="38" name="直線コネクタ 37"/>
            <p:cNvCxnSpPr>
              <a:cxnSpLocks/>
            </p:cNvCxnSpPr>
            <p:nvPr/>
          </p:nvCxnSpPr>
          <p:spPr>
            <a:xfrm flipH="1">
              <a:off x="6969760" y="3086781"/>
              <a:ext cx="172720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爆発: 8 pt 38"/>
            <p:cNvSpPr/>
            <p:nvPr/>
          </p:nvSpPr>
          <p:spPr>
            <a:xfrm>
              <a:off x="7656086" y="2946044"/>
              <a:ext cx="349744" cy="281476"/>
            </a:xfrm>
            <a:prstGeom prst="irregularSeal1">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矢印: ストライプ 53"/>
            <p:cNvSpPr/>
            <p:nvPr/>
          </p:nvSpPr>
          <p:spPr>
            <a:xfrm rot="10800000">
              <a:off x="8413879" y="3879395"/>
              <a:ext cx="2594935" cy="1229360"/>
            </a:xfrm>
            <a:prstGeom prst="striped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798359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楕円 44"/>
          <p:cNvSpPr/>
          <p:nvPr/>
        </p:nvSpPr>
        <p:spPr>
          <a:xfrm>
            <a:off x="7455717" y="5498078"/>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tx1">
                    <a:lumMod val="95000"/>
                    <a:lumOff val="5000"/>
                  </a:schemeClr>
                </a:solidFill>
              </a:rPr>
              <a:t>M</a:t>
            </a:r>
            <a:endParaRPr kumimoji="1" lang="ja-JP" altLang="en-US" b="1" dirty="0">
              <a:solidFill>
                <a:schemeClr val="tx1">
                  <a:lumMod val="95000"/>
                  <a:lumOff val="5000"/>
                </a:schemeClr>
              </a:solidFill>
            </a:endParaRPr>
          </a:p>
        </p:txBody>
      </p:sp>
      <p:sp>
        <p:nvSpPr>
          <p:cNvPr id="15" name="正方形/長方形 14"/>
          <p:cNvSpPr/>
          <p:nvPr/>
        </p:nvSpPr>
        <p:spPr>
          <a:xfrm>
            <a:off x="8447610" y="2689050"/>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p:cNvSpPr/>
          <p:nvPr/>
        </p:nvSpPr>
        <p:spPr>
          <a:xfrm>
            <a:off x="8819569" y="3305300"/>
            <a:ext cx="1456840" cy="2688723"/>
          </a:xfrm>
          <a:prstGeom prst="round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6"/>
          <p:cNvSpPr>
            <a:spLocks noGrp="1"/>
          </p:cNvSpPr>
          <p:nvPr>
            <p:ph type="title"/>
          </p:nvPr>
        </p:nvSpPr>
        <p:spPr/>
        <p:txBody>
          <a:bodyPr/>
          <a:lstStyle/>
          <a:p>
            <a:r>
              <a:rPr kumimoji="1" lang="ja-JP" altLang="en-US" dirty="0"/>
              <a:t>任意の場所で停止させたい</a:t>
            </a:r>
          </a:p>
        </p:txBody>
      </p:sp>
      <p:sp>
        <p:nvSpPr>
          <p:cNvPr id="8" name="テキスト プレースホルダー 7"/>
          <p:cNvSpPr>
            <a:spLocks noGrp="1"/>
          </p:cNvSpPr>
          <p:nvPr>
            <p:ph type="body" idx="1"/>
          </p:nvPr>
        </p:nvSpPr>
        <p:spPr/>
        <p:txBody>
          <a:bodyPr/>
          <a:lstStyle/>
          <a:p>
            <a:r>
              <a:rPr kumimoji="1" lang="ja-JP" altLang="en-US" dirty="0"/>
              <a:t>リミットセンサー</a:t>
            </a:r>
          </a:p>
        </p:txBody>
      </p:sp>
      <p:sp>
        <p:nvSpPr>
          <p:cNvPr id="10" name="テキスト プレースホルダー 9"/>
          <p:cNvSpPr>
            <a:spLocks noGrp="1"/>
          </p:cNvSpPr>
          <p:nvPr>
            <p:ph type="body" sz="quarter" idx="3"/>
          </p:nvPr>
        </p:nvSpPr>
        <p:spPr/>
        <p:txBody>
          <a:bodyPr/>
          <a:lstStyle/>
          <a:p>
            <a:r>
              <a:rPr kumimoji="1" lang="ja-JP" altLang="en-US" dirty="0"/>
              <a:t>ロータリーエンコーダ</a:t>
            </a:r>
          </a:p>
        </p:txBody>
      </p:sp>
      <p:sp>
        <p:nvSpPr>
          <p:cNvPr id="12" name="正方形/長方形 11"/>
          <p:cNvSpPr/>
          <p:nvPr/>
        </p:nvSpPr>
        <p:spPr>
          <a:xfrm>
            <a:off x="2845743" y="2689050"/>
            <a:ext cx="371959" cy="331663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p:cNvSpPr/>
          <p:nvPr/>
        </p:nvSpPr>
        <p:spPr>
          <a:xfrm>
            <a:off x="3217702" y="2689050"/>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1853851" y="5498078"/>
            <a:ext cx="991892" cy="991892"/>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a:solidFill>
                  <a:schemeClr val="tx1">
                    <a:lumMod val="95000"/>
                    <a:lumOff val="5000"/>
                  </a:schemeClr>
                </a:solidFill>
              </a:rPr>
              <a:t>M</a:t>
            </a:r>
            <a:endParaRPr kumimoji="1" lang="ja-JP" altLang="en-US" b="1" dirty="0">
              <a:solidFill>
                <a:schemeClr val="tx1">
                  <a:lumMod val="95000"/>
                  <a:lumOff val="5000"/>
                </a:schemeClr>
              </a:solidFill>
            </a:endParaRPr>
          </a:p>
        </p:txBody>
      </p:sp>
      <p:sp>
        <p:nvSpPr>
          <p:cNvPr id="16" name="四角形: 角を丸くする 15"/>
          <p:cNvSpPr/>
          <p:nvPr/>
        </p:nvSpPr>
        <p:spPr>
          <a:xfrm>
            <a:off x="8819569" y="2689050"/>
            <a:ext cx="1456840" cy="102288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p:nvSpPr>
        <p:spPr>
          <a:xfrm rot="5400000">
            <a:off x="2903291" y="2961447"/>
            <a:ext cx="236220" cy="45148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p:cNvSpPr/>
          <p:nvPr/>
        </p:nvSpPr>
        <p:spPr>
          <a:xfrm>
            <a:off x="6863383" y="5739648"/>
            <a:ext cx="508752" cy="50875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p:cNvCxnSpPr>
            <a:stCxn id="24" idx="6"/>
          </p:cNvCxnSpPr>
          <p:nvPr/>
        </p:nvCxnSpPr>
        <p:spPr>
          <a:xfrm>
            <a:off x="7372135" y="5994024"/>
            <a:ext cx="8358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四角形: 角を丸くする 17"/>
          <p:cNvSpPr/>
          <p:nvPr/>
        </p:nvSpPr>
        <p:spPr>
          <a:xfrm>
            <a:off x="3217702" y="4982799"/>
            <a:ext cx="1456840" cy="1022888"/>
          </a:xfrm>
          <a:prstGeom prst="roundRect">
            <a:avLst/>
          </a:prstGeom>
          <a:solidFill>
            <a:srgbClr val="F4B183">
              <a:alpha val="50196"/>
            </a:srgb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p:nvSpPr>
        <p:spPr>
          <a:xfrm rot="5400000">
            <a:off x="2903291" y="5280037"/>
            <a:ext cx="236220" cy="45148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1524000" y="2884413"/>
            <a:ext cx="1343195" cy="369332"/>
          </a:xfrm>
          <a:prstGeom prst="rect">
            <a:avLst/>
          </a:prstGeom>
          <a:noFill/>
        </p:spPr>
        <p:txBody>
          <a:bodyPr wrap="square" rtlCol="0">
            <a:spAutoFit/>
          </a:bodyPr>
          <a:lstStyle/>
          <a:p>
            <a:pPr algn="r"/>
            <a:r>
              <a:rPr lang="ja-JP" altLang="en-US" dirty="0"/>
              <a:t>センサー</a:t>
            </a:r>
            <a:r>
              <a:rPr kumimoji="1" lang="en-US" altLang="ja-JP" dirty="0"/>
              <a:t> B</a:t>
            </a:r>
            <a:endParaRPr kumimoji="1" lang="ja-JP" altLang="en-US" dirty="0"/>
          </a:p>
        </p:txBody>
      </p:sp>
      <p:sp>
        <p:nvSpPr>
          <p:cNvPr id="29" name="テキスト ボックス 28"/>
          <p:cNvSpPr txBox="1"/>
          <p:nvPr/>
        </p:nvSpPr>
        <p:spPr>
          <a:xfrm>
            <a:off x="1524000" y="5069892"/>
            <a:ext cx="1271658" cy="369332"/>
          </a:xfrm>
          <a:prstGeom prst="rect">
            <a:avLst/>
          </a:prstGeom>
          <a:noFill/>
        </p:spPr>
        <p:txBody>
          <a:bodyPr wrap="square" rtlCol="0">
            <a:spAutoFit/>
          </a:bodyPr>
          <a:lstStyle/>
          <a:p>
            <a:pPr algn="r"/>
            <a:r>
              <a:rPr lang="ja-JP" altLang="en-US" dirty="0"/>
              <a:t>センサー</a:t>
            </a:r>
            <a:r>
              <a:rPr lang="en-US" altLang="ja-JP" dirty="0"/>
              <a:t>A</a:t>
            </a:r>
            <a:endParaRPr kumimoji="1" lang="ja-JP" altLang="en-US" dirty="0"/>
          </a:p>
        </p:txBody>
      </p:sp>
      <p:sp>
        <p:nvSpPr>
          <p:cNvPr id="30" name="テキスト ボックス 29"/>
          <p:cNvSpPr txBox="1"/>
          <p:nvPr/>
        </p:nvSpPr>
        <p:spPr>
          <a:xfrm>
            <a:off x="7412814" y="2884413"/>
            <a:ext cx="1034796" cy="369332"/>
          </a:xfrm>
          <a:prstGeom prst="rect">
            <a:avLst/>
          </a:prstGeom>
          <a:noFill/>
        </p:spPr>
        <p:txBody>
          <a:bodyPr wrap="square" rtlCol="0">
            <a:spAutoFit/>
          </a:bodyPr>
          <a:lstStyle/>
          <a:p>
            <a:pPr algn="r"/>
            <a:r>
              <a:rPr kumimoji="1" lang="en-US" altLang="ja-JP" dirty="0"/>
              <a:t>400mm</a:t>
            </a:r>
            <a:endParaRPr kumimoji="1" lang="ja-JP" altLang="en-US" dirty="0"/>
          </a:p>
        </p:txBody>
      </p:sp>
      <p:sp>
        <p:nvSpPr>
          <p:cNvPr id="31" name="テキスト ボックス 30"/>
          <p:cNvSpPr txBox="1"/>
          <p:nvPr/>
        </p:nvSpPr>
        <p:spPr>
          <a:xfrm>
            <a:off x="7341277" y="5069892"/>
            <a:ext cx="1034796" cy="369332"/>
          </a:xfrm>
          <a:prstGeom prst="rect">
            <a:avLst/>
          </a:prstGeom>
          <a:noFill/>
        </p:spPr>
        <p:txBody>
          <a:bodyPr wrap="square" rtlCol="0">
            <a:spAutoFit/>
          </a:bodyPr>
          <a:lstStyle/>
          <a:p>
            <a:pPr algn="r"/>
            <a:r>
              <a:rPr lang="en-US" altLang="ja-JP" dirty="0"/>
              <a:t>0</a:t>
            </a:r>
            <a:r>
              <a:rPr kumimoji="1" lang="en-US" altLang="ja-JP" dirty="0"/>
              <a:t>mm</a:t>
            </a:r>
            <a:endParaRPr kumimoji="1" lang="ja-JP" altLang="en-US" dirty="0"/>
          </a:p>
        </p:txBody>
      </p:sp>
      <p:sp>
        <p:nvSpPr>
          <p:cNvPr id="36" name="テキスト ボックス 35"/>
          <p:cNvSpPr txBox="1"/>
          <p:nvPr/>
        </p:nvSpPr>
        <p:spPr>
          <a:xfrm>
            <a:off x="7341277" y="4776756"/>
            <a:ext cx="1034796" cy="369332"/>
          </a:xfrm>
          <a:prstGeom prst="rect">
            <a:avLst/>
          </a:prstGeom>
          <a:noFill/>
        </p:spPr>
        <p:txBody>
          <a:bodyPr wrap="square" rtlCol="0">
            <a:spAutoFit/>
          </a:bodyPr>
          <a:lstStyle/>
          <a:p>
            <a:pPr algn="r"/>
            <a:r>
              <a:rPr lang="en-US" altLang="ja-JP" dirty="0"/>
              <a:t>10</a:t>
            </a:r>
            <a:r>
              <a:rPr kumimoji="1" lang="en-US" altLang="ja-JP" dirty="0"/>
              <a:t>mm</a:t>
            </a:r>
            <a:endParaRPr kumimoji="1" lang="ja-JP" altLang="en-US" dirty="0"/>
          </a:p>
        </p:txBody>
      </p:sp>
      <p:sp>
        <p:nvSpPr>
          <p:cNvPr id="37" name="テキスト ボックス 36"/>
          <p:cNvSpPr txBox="1"/>
          <p:nvPr/>
        </p:nvSpPr>
        <p:spPr>
          <a:xfrm>
            <a:off x="7341277" y="4464902"/>
            <a:ext cx="1034796" cy="369332"/>
          </a:xfrm>
          <a:prstGeom prst="rect">
            <a:avLst/>
          </a:prstGeom>
          <a:noFill/>
        </p:spPr>
        <p:txBody>
          <a:bodyPr wrap="square" rtlCol="0">
            <a:spAutoFit/>
          </a:bodyPr>
          <a:lstStyle/>
          <a:p>
            <a:pPr algn="r"/>
            <a:r>
              <a:rPr lang="en-US" altLang="ja-JP" dirty="0"/>
              <a:t>20</a:t>
            </a:r>
            <a:r>
              <a:rPr kumimoji="1" lang="en-US" altLang="ja-JP" dirty="0"/>
              <a:t>mm</a:t>
            </a:r>
            <a:endParaRPr kumimoji="1" lang="ja-JP" altLang="en-US" dirty="0"/>
          </a:p>
        </p:txBody>
      </p:sp>
      <p:sp>
        <p:nvSpPr>
          <p:cNvPr id="38" name="テキスト ボックス 37"/>
          <p:cNvSpPr txBox="1"/>
          <p:nvPr/>
        </p:nvSpPr>
        <p:spPr>
          <a:xfrm>
            <a:off x="7412814" y="3161813"/>
            <a:ext cx="1034796" cy="369332"/>
          </a:xfrm>
          <a:prstGeom prst="rect">
            <a:avLst/>
          </a:prstGeom>
          <a:noFill/>
        </p:spPr>
        <p:txBody>
          <a:bodyPr wrap="square" rtlCol="0">
            <a:spAutoFit/>
          </a:bodyPr>
          <a:lstStyle/>
          <a:p>
            <a:pPr algn="r"/>
            <a:r>
              <a:rPr kumimoji="1" lang="en-US" altLang="ja-JP" dirty="0"/>
              <a:t>390mm</a:t>
            </a:r>
            <a:endParaRPr kumimoji="1" lang="ja-JP" altLang="en-US" dirty="0"/>
          </a:p>
        </p:txBody>
      </p:sp>
      <p:sp>
        <p:nvSpPr>
          <p:cNvPr id="39" name="テキスト ボックス 38"/>
          <p:cNvSpPr txBox="1"/>
          <p:nvPr/>
        </p:nvSpPr>
        <p:spPr>
          <a:xfrm>
            <a:off x="7412814" y="3423154"/>
            <a:ext cx="1034796" cy="369332"/>
          </a:xfrm>
          <a:prstGeom prst="rect">
            <a:avLst/>
          </a:prstGeom>
          <a:noFill/>
        </p:spPr>
        <p:txBody>
          <a:bodyPr wrap="square" rtlCol="0">
            <a:spAutoFit/>
          </a:bodyPr>
          <a:lstStyle/>
          <a:p>
            <a:pPr algn="r"/>
            <a:r>
              <a:rPr lang="en-US" altLang="ja-JP" dirty="0"/>
              <a:t>38</a:t>
            </a:r>
            <a:r>
              <a:rPr kumimoji="1" lang="en-US" altLang="ja-JP" dirty="0"/>
              <a:t>0mm</a:t>
            </a:r>
            <a:endParaRPr kumimoji="1" lang="ja-JP" altLang="en-US" dirty="0"/>
          </a:p>
        </p:txBody>
      </p:sp>
      <p:cxnSp>
        <p:nvCxnSpPr>
          <p:cNvPr id="43" name="直線コネクタ 42"/>
          <p:cNvCxnSpPr/>
          <p:nvPr/>
        </p:nvCxnSpPr>
        <p:spPr>
          <a:xfrm>
            <a:off x="7951664" y="3829208"/>
            <a:ext cx="0" cy="518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ja-JP" altLang="en-US" dirty="0"/>
              <a:t>ロータリエンコーダの欠点</a:t>
            </a:r>
          </a:p>
        </p:txBody>
      </p:sp>
      <p:grpSp>
        <p:nvGrpSpPr>
          <p:cNvPr id="8" name="グループ化 7"/>
          <p:cNvGrpSpPr/>
          <p:nvPr/>
        </p:nvGrpSpPr>
        <p:grpSpPr>
          <a:xfrm>
            <a:off x="407092" y="1927322"/>
            <a:ext cx="3311468" cy="4132351"/>
            <a:chOff x="676245" y="3266908"/>
            <a:chExt cx="1913020" cy="2387240"/>
          </a:xfrm>
        </p:grpSpPr>
        <p:pic>
          <p:nvPicPr>
            <p:cNvPr id="9" name="図 8"/>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1772" t="28186" r="21943" b="25097"/>
            <a:stretch/>
          </p:blipFill>
          <p:spPr>
            <a:xfrm>
              <a:off x="951875" y="3266908"/>
              <a:ext cx="1361761" cy="2009428"/>
            </a:xfrm>
            <a:prstGeom prst="rect">
              <a:avLst/>
            </a:prstGeom>
          </p:spPr>
        </p:pic>
        <p:sp>
          <p:nvSpPr>
            <p:cNvPr id="10" name="テキスト ボックス 9"/>
            <p:cNvSpPr txBox="1"/>
            <p:nvPr/>
          </p:nvSpPr>
          <p:spPr>
            <a:xfrm>
              <a:off x="676245" y="5368050"/>
              <a:ext cx="1913020" cy="286098"/>
            </a:xfrm>
            <a:prstGeom prst="rect">
              <a:avLst/>
            </a:prstGeom>
            <a:noFill/>
          </p:spPr>
          <p:txBody>
            <a:bodyPr wrap="square" rtlCol="0">
              <a:spAutoFit/>
            </a:bodyPr>
            <a:lstStyle/>
            <a:p>
              <a:pPr algn="ctr"/>
              <a:r>
                <a:rPr kumimoji="1" lang="ja-JP" altLang="en-US" dirty="0"/>
                <a:t>ロータリーエンコーダ</a:t>
              </a:r>
            </a:p>
          </p:txBody>
        </p:sp>
      </p:grpSp>
      <p:grpSp>
        <p:nvGrpSpPr>
          <p:cNvPr id="11" name="グループ化 10"/>
          <p:cNvGrpSpPr/>
          <p:nvPr/>
        </p:nvGrpSpPr>
        <p:grpSpPr>
          <a:xfrm>
            <a:off x="3500522" y="2748145"/>
            <a:ext cx="3383491" cy="3462621"/>
            <a:chOff x="2447325" y="3914097"/>
            <a:chExt cx="2523282" cy="2582294"/>
          </a:xfrm>
        </p:grpSpPr>
        <p:pic>
          <p:nvPicPr>
            <p:cNvPr id="12" name="図 11"/>
            <p:cNvPicPr>
              <a:picLocks noChangeAspect="1"/>
            </p:cNvPicPr>
            <p:nvPr/>
          </p:nvPicPr>
          <p:blipFill rotWithShape="1">
            <a:blip r:embed="rId5">
              <a:extLst>
                <a:ext uri="{28A0092B-C50C-407E-A947-70E740481C1C}">
                  <a14:useLocalDpi xmlns:a14="http://schemas.microsoft.com/office/drawing/2010/main" val="0"/>
                </a:ext>
              </a:extLst>
            </a:blip>
            <a:srcRect l="19948" t="22544" r="18627" b="15401"/>
            <a:stretch/>
          </p:blipFill>
          <p:spPr>
            <a:xfrm>
              <a:off x="2486116" y="3914097"/>
              <a:ext cx="2403784" cy="1366000"/>
            </a:xfrm>
            <a:prstGeom prst="rect">
              <a:avLst/>
            </a:prstGeom>
          </p:spPr>
        </p:pic>
        <p:sp>
          <p:nvSpPr>
            <p:cNvPr id="13" name="テキスト ボックス 12"/>
            <p:cNvSpPr txBox="1"/>
            <p:nvPr/>
          </p:nvSpPr>
          <p:spPr>
            <a:xfrm>
              <a:off x="2447325" y="6014381"/>
              <a:ext cx="2523282" cy="482010"/>
            </a:xfrm>
            <a:prstGeom prst="rect">
              <a:avLst/>
            </a:prstGeom>
            <a:noFill/>
          </p:spPr>
          <p:txBody>
            <a:bodyPr wrap="square" rtlCol="0">
              <a:spAutoFit/>
            </a:bodyPr>
            <a:lstStyle/>
            <a:p>
              <a:pPr algn="ctr"/>
              <a:r>
                <a:rPr kumimoji="1" lang="ja-JP" altLang="en-US" dirty="0"/>
                <a:t>ロータリーエンコーダ一体型モータ</a:t>
              </a:r>
            </a:p>
          </p:txBody>
        </p:sp>
      </p:grpSp>
      <p:sp>
        <p:nvSpPr>
          <p:cNvPr id="15" name="テキスト ボックス 14"/>
          <p:cNvSpPr txBox="1"/>
          <p:nvPr/>
        </p:nvSpPr>
        <p:spPr>
          <a:xfrm>
            <a:off x="6968241" y="2431357"/>
            <a:ext cx="4566940" cy="1384995"/>
          </a:xfrm>
          <a:prstGeom prst="rect">
            <a:avLst/>
          </a:prstGeom>
          <a:noFill/>
        </p:spPr>
        <p:txBody>
          <a:bodyPr wrap="square" rtlCol="0">
            <a:spAutoFit/>
          </a:bodyPr>
          <a:lstStyle/>
          <a:p>
            <a:r>
              <a:rPr kumimoji="1" lang="ja-JP" altLang="en-US" sz="2800" dirty="0"/>
              <a:t>・エンコーダ</a:t>
            </a:r>
            <a:r>
              <a:rPr lang="ja-JP" altLang="en-US" sz="2800" dirty="0"/>
              <a:t>の入手</a:t>
            </a:r>
            <a:endParaRPr kumimoji="1" lang="en-US" altLang="ja-JP" sz="2800" dirty="0"/>
          </a:p>
          <a:p>
            <a:r>
              <a:rPr kumimoji="1" lang="ja-JP" altLang="en-US" sz="2800" dirty="0"/>
              <a:t>・取付用の部品を製作する必要がある</a:t>
            </a:r>
            <a:endParaRPr kumimoji="1" lang="en-US" altLang="ja-JP" sz="2800" dirty="0"/>
          </a:p>
        </p:txBody>
      </p:sp>
      <p:sp>
        <p:nvSpPr>
          <p:cNvPr id="16" name="テキスト ボックス 15"/>
          <p:cNvSpPr txBox="1"/>
          <p:nvPr/>
        </p:nvSpPr>
        <p:spPr>
          <a:xfrm>
            <a:off x="7195108" y="4557021"/>
            <a:ext cx="4829252" cy="1200329"/>
          </a:xfrm>
          <a:prstGeom prst="rect">
            <a:avLst/>
          </a:prstGeom>
          <a:noFill/>
        </p:spPr>
        <p:txBody>
          <a:bodyPr wrap="square" rtlCol="0">
            <a:spAutoFit/>
          </a:bodyPr>
          <a:lstStyle/>
          <a:p>
            <a:r>
              <a:rPr lang="ja-JP" altLang="en-US" sz="3600" dirty="0"/>
              <a:t>コスト</a:t>
            </a:r>
            <a:r>
              <a:rPr lang="ja-JP" altLang="en-US" sz="2800" dirty="0"/>
              <a:t>（金</a:t>
            </a:r>
            <a:r>
              <a:rPr lang="en-US" altLang="ja-JP" sz="2800" dirty="0"/>
              <a:t>, </a:t>
            </a:r>
            <a:r>
              <a:rPr lang="ja-JP" altLang="en-US" sz="2800" dirty="0"/>
              <a:t>時間</a:t>
            </a:r>
            <a:r>
              <a:rPr lang="en-US" altLang="ja-JP" sz="2800" dirty="0"/>
              <a:t>, </a:t>
            </a:r>
            <a:r>
              <a:rPr lang="ja-JP" altLang="en-US" sz="2800" dirty="0"/>
              <a:t>人員）</a:t>
            </a:r>
            <a:endParaRPr lang="en-US" altLang="ja-JP" sz="2800" dirty="0"/>
          </a:p>
          <a:p>
            <a:r>
              <a:rPr kumimoji="1" lang="ja-JP" altLang="en-US" sz="3600" dirty="0"/>
              <a:t>がかかる</a:t>
            </a:r>
          </a:p>
        </p:txBody>
      </p:sp>
      <p:cxnSp>
        <p:nvCxnSpPr>
          <p:cNvPr id="18" name="直線矢印コネクタ 17"/>
          <p:cNvCxnSpPr/>
          <p:nvPr/>
        </p:nvCxnSpPr>
        <p:spPr>
          <a:xfrm>
            <a:off x="9251711" y="3916680"/>
            <a:ext cx="0" cy="548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52864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5697</TotalTime>
  <Words>2014</Words>
  <Application>Microsoft Office PowerPoint</Application>
  <PresentationFormat>ワイド画面</PresentationFormat>
  <Paragraphs>266</Paragraphs>
  <Slides>33</Slides>
  <Notes>26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33</vt:i4>
      </vt:variant>
    </vt:vector>
  </HeadingPairs>
  <TitlesOfParts>
    <vt:vector size="38" baseType="lpstr">
      <vt:lpstr>游ゴシック</vt:lpstr>
      <vt:lpstr>游ゴシック Light</vt:lpstr>
      <vt:lpstr>Arial</vt:lpstr>
      <vt:lpstr>Cambria Math</vt:lpstr>
      <vt:lpstr>Office テーマ</vt:lpstr>
      <vt:lpstr>位置センサを使用しない位置制御の研究 </vt:lpstr>
      <vt:lpstr>目次</vt:lpstr>
      <vt:lpstr>リフトについて</vt:lpstr>
      <vt:lpstr>ロボコンのルール</vt:lpstr>
      <vt:lpstr>製作したリフト</vt:lpstr>
      <vt:lpstr>研究の目的</vt:lpstr>
      <vt:lpstr>ロボットの欠点</vt:lpstr>
      <vt:lpstr>任意の場所で停止させたい</vt:lpstr>
      <vt:lpstr>ロータリエンコーダの欠点</vt:lpstr>
      <vt:lpstr>センサレス制御の手法</vt:lpstr>
      <vt:lpstr>位置センサレス制御の方法</vt:lpstr>
      <vt:lpstr>設計の流れ</vt:lpstr>
      <vt:lpstr>運動方程式</vt:lpstr>
      <vt:lpstr>運動方程式</vt:lpstr>
      <vt:lpstr>状態方程式とは</vt:lpstr>
      <vt:lpstr>状態方程式とは</vt:lpstr>
      <vt:lpstr>状態方程式とは</vt:lpstr>
      <vt:lpstr>状態方程式に変換</vt:lpstr>
      <vt:lpstr>制御系設計</vt:lpstr>
      <vt:lpstr>実験</vt:lpstr>
      <vt:lpstr>Xcosによるシミュレーション</vt:lpstr>
      <vt:lpstr>結果</vt:lpstr>
      <vt:lpstr>正転時と逆転時の電流の比較</vt:lpstr>
      <vt:lpstr>電流センサの実験</vt:lpstr>
      <vt:lpstr>おわりに</vt:lpstr>
      <vt:lpstr>ここから先スライドはメモ帳</vt:lpstr>
      <vt:lpstr>正転時と逆転時の電流の比較</vt:lpstr>
      <vt:lpstr>センサレス制御の手法</vt:lpstr>
      <vt:lpstr>以前の問題</vt:lpstr>
      <vt:lpstr>現在直面している問題</vt:lpstr>
      <vt:lpstr>位置制御とは</vt:lpstr>
      <vt:lpstr>フィードバック制御とは</vt:lpstr>
      <vt:lpstr>電流を検出して回転数を算出する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位置センサを使用しない位置制御の研究</dc:title>
  <dc:creator>高倉啓祐</dc:creator>
  <cp:lastModifiedBy>高倉啓祐</cp:lastModifiedBy>
  <cp:revision>95</cp:revision>
  <dcterms:created xsi:type="dcterms:W3CDTF">2016-12-14T11:27:05Z</dcterms:created>
  <dcterms:modified xsi:type="dcterms:W3CDTF">2017-02-02T10:12:59Z</dcterms:modified>
</cp:coreProperties>
</file>